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Default Extension="tiff" ContentType="image/tiff"/>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58" r:id="rId3"/>
    <p:sldId id="272" r:id="rId4"/>
    <p:sldId id="263" r:id="rId5"/>
    <p:sldId id="265" r:id="rId6"/>
    <p:sldId id="271" r:id="rId7"/>
    <p:sldId id="264" r:id="rId8"/>
    <p:sldId id="267" r:id="rId9"/>
    <p:sldId id="266" r:id="rId10"/>
    <p:sldId id="268" r:id="rId11"/>
    <p:sldId id="269" r:id="rId12"/>
    <p:sldId id="270" r:id="rId13"/>
    <p:sldId id="257" r:id="rId14"/>
    <p:sldId id="259" r:id="rId15"/>
    <p:sldId id="260" r:id="rId16"/>
    <p:sldId id="261" r:id="rId17"/>
    <p:sldId id="262"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5143" autoAdjust="0"/>
  </p:normalViewPr>
  <p:slideViewPr>
    <p:cSldViewPr showGuides="1">
      <p:cViewPr>
        <p:scale>
          <a:sx n="100" d="100"/>
          <a:sy n="100" d="100"/>
        </p:scale>
        <p:origin x="-869" y="960"/>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3.tiff>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FDC16C7-1320-414A-8898-69D6E917BE1E}" type="datetimeFigureOut">
              <a:rPr lang="en-US" smtClean="0"/>
              <a:pPr/>
              <a:t>8/12/2021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20AA8F9-C99C-4F2C-8D83-C645C5845E16}"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Example single images from</a:t>
            </a:r>
            <a:r>
              <a:rPr lang="en-US" baseline="0" dirty="0" smtClean="0"/>
              <a:t> </a:t>
            </a:r>
            <a:r>
              <a:rPr lang="en-US" baseline="0" dirty="0" err="1" smtClean="0"/>
              <a:t>procesing</a:t>
            </a:r>
            <a:r>
              <a:rPr lang="en-US" baseline="0" dirty="0" smtClean="0"/>
              <a:t> and analysis workflow. Images presented are one Activated and one Resting microglia example, including the image processing used before TWS </a:t>
            </a:r>
            <a:r>
              <a:rPr lang="en-US" baseline="0" dirty="0" err="1" smtClean="0"/>
              <a:t>analsys</a:t>
            </a:r>
            <a:r>
              <a:rPr lang="en-US" baseline="0" dirty="0" smtClean="0"/>
              <a:t> (a). Section b shows single image output from TWS of the chosen classifier for full dataset analysis. </a:t>
            </a:r>
            <a:r>
              <a:rPr lang="en-US" dirty="0" smtClean="0"/>
              <a:t>Hand count markers from</a:t>
            </a:r>
            <a:r>
              <a:rPr lang="en-US" baseline="0" dirty="0" smtClean="0"/>
              <a:t> Observer B included in section a and c to demonstrate the variability in morphology and presentation. Hand count markers were placed based on 2 or 3 images in the same field, but different focus depths. </a:t>
            </a:r>
            <a:endParaRPr lang="en-US" dirty="0"/>
          </a:p>
        </p:txBody>
      </p:sp>
      <p:sp>
        <p:nvSpPr>
          <p:cNvPr id="4" name="Slide Number Placeholder 3"/>
          <p:cNvSpPr>
            <a:spLocks noGrp="1"/>
          </p:cNvSpPr>
          <p:nvPr>
            <p:ph type="sldNum" sz="quarter" idx="10"/>
          </p:nvPr>
        </p:nvSpPr>
        <p:spPr/>
        <p:txBody>
          <a:bodyPr/>
          <a:lstStyle/>
          <a:p>
            <a:fld id="{A20AA8F9-C99C-4F2C-8D83-C645C5845E16}" type="slidenum">
              <a:rPr lang="en-US" smtClean="0"/>
              <a:pPr/>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Overall sig for both hand</a:t>
            </a:r>
            <a:r>
              <a:rPr lang="en-US" baseline="0" dirty="0" smtClean="0"/>
              <a:t> counts and auto</a:t>
            </a:r>
            <a:endParaRPr lang="en-US" dirty="0"/>
          </a:p>
        </p:txBody>
      </p:sp>
      <p:sp>
        <p:nvSpPr>
          <p:cNvPr id="4" name="Slide Number Placeholder 3"/>
          <p:cNvSpPr>
            <a:spLocks noGrp="1"/>
          </p:cNvSpPr>
          <p:nvPr>
            <p:ph type="sldNum" sz="quarter" idx="10"/>
          </p:nvPr>
        </p:nvSpPr>
        <p:spPr/>
        <p:txBody>
          <a:bodyPr/>
          <a:lstStyle/>
          <a:p>
            <a:fld id="{A20AA8F9-C99C-4F2C-8D83-C645C5845E16}" type="slidenum">
              <a:rPr lang="en-US" smtClean="0"/>
              <a:pPr/>
              <a:t>13</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Correlation plots</a:t>
            </a:r>
            <a:endParaRPr lang="en-US" dirty="0"/>
          </a:p>
        </p:txBody>
      </p:sp>
      <p:sp>
        <p:nvSpPr>
          <p:cNvPr id="4" name="Slide Number Placeholder 3"/>
          <p:cNvSpPr>
            <a:spLocks noGrp="1"/>
          </p:cNvSpPr>
          <p:nvPr>
            <p:ph type="sldNum" sz="quarter" idx="10"/>
          </p:nvPr>
        </p:nvSpPr>
        <p:spPr/>
        <p:txBody>
          <a:bodyPr/>
          <a:lstStyle/>
          <a:p>
            <a:fld id="{A20AA8F9-C99C-4F2C-8D83-C645C5845E16}" type="slidenum">
              <a:rPr lang="en-US" smtClean="0"/>
              <a:pPr/>
              <a:t>14</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Precision and recall for auto </a:t>
            </a:r>
            <a:r>
              <a:rPr lang="en-US" dirty="0" err="1" smtClean="0"/>
              <a:t>vs</a:t>
            </a:r>
            <a:r>
              <a:rPr lang="en-US" dirty="0" smtClean="0"/>
              <a:t> </a:t>
            </a:r>
            <a:r>
              <a:rPr lang="en-US" dirty="0" err="1" smtClean="0"/>
              <a:t>theo</a:t>
            </a:r>
            <a:r>
              <a:rPr lang="en-US" baseline="0" dirty="0" smtClean="0"/>
              <a:t> hand count</a:t>
            </a:r>
            <a:endParaRPr lang="en-US" dirty="0"/>
          </a:p>
        </p:txBody>
      </p:sp>
      <p:sp>
        <p:nvSpPr>
          <p:cNvPr id="4" name="Slide Number Placeholder 3"/>
          <p:cNvSpPr>
            <a:spLocks noGrp="1"/>
          </p:cNvSpPr>
          <p:nvPr>
            <p:ph type="sldNum" sz="quarter" idx="10"/>
          </p:nvPr>
        </p:nvSpPr>
        <p:spPr/>
        <p:txBody>
          <a:bodyPr/>
          <a:lstStyle/>
          <a:p>
            <a:fld id="{A20AA8F9-C99C-4F2C-8D83-C645C5845E16}" type="slidenum">
              <a:rPr lang="en-US" smtClean="0"/>
              <a:pPr/>
              <a:t>15</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 histogram with difference from hand? Should be diff</a:t>
            </a:r>
            <a:r>
              <a:rPr lang="en-US" baseline="0" dirty="0" smtClean="0"/>
              <a:t> from average perhaps?</a:t>
            </a:r>
            <a:endParaRPr lang="en-US" dirty="0"/>
          </a:p>
        </p:txBody>
      </p:sp>
      <p:sp>
        <p:nvSpPr>
          <p:cNvPr id="4" name="Slide Number Placeholder 3"/>
          <p:cNvSpPr>
            <a:spLocks noGrp="1"/>
          </p:cNvSpPr>
          <p:nvPr>
            <p:ph type="sldNum" sz="quarter" idx="10"/>
          </p:nvPr>
        </p:nvSpPr>
        <p:spPr/>
        <p:txBody>
          <a:bodyPr/>
          <a:lstStyle/>
          <a:p>
            <a:fld id="{A20AA8F9-C99C-4F2C-8D83-C645C5845E16}" type="slidenum">
              <a:rPr lang="en-US" smtClean="0"/>
              <a:pPr/>
              <a:t>16</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Total cell #, true pos etc for hand and </a:t>
            </a:r>
            <a:r>
              <a:rPr lang="en-US" dirty="0" err="1" smtClean="0"/>
              <a:t>theo</a:t>
            </a:r>
            <a:r>
              <a:rPr lang="en-US" dirty="0" smtClean="0"/>
              <a:t> count</a:t>
            </a:r>
            <a:endParaRPr lang="en-US" dirty="0"/>
          </a:p>
        </p:txBody>
      </p:sp>
      <p:sp>
        <p:nvSpPr>
          <p:cNvPr id="4" name="Slide Number Placeholder 3"/>
          <p:cNvSpPr>
            <a:spLocks noGrp="1"/>
          </p:cNvSpPr>
          <p:nvPr>
            <p:ph type="sldNum" sz="quarter" idx="10"/>
          </p:nvPr>
        </p:nvSpPr>
        <p:spPr/>
        <p:txBody>
          <a:bodyPr/>
          <a:lstStyle/>
          <a:p>
            <a:fld id="{A20AA8F9-C99C-4F2C-8D83-C645C5845E16}" type="slidenum">
              <a:rPr lang="en-US" smtClean="0"/>
              <a:pPr/>
              <a:t>17</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Animals </a:t>
            </a:r>
            <a:r>
              <a:rPr lang="en-US" smtClean="0"/>
              <a:t>/images</a:t>
            </a:r>
            <a:endParaRPr lang="en-US"/>
          </a:p>
        </p:txBody>
      </p:sp>
      <p:sp>
        <p:nvSpPr>
          <p:cNvPr id="4" name="Slide Number Placeholder 3"/>
          <p:cNvSpPr>
            <a:spLocks noGrp="1"/>
          </p:cNvSpPr>
          <p:nvPr>
            <p:ph type="sldNum" sz="quarter" idx="10"/>
          </p:nvPr>
        </p:nvSpPr>
        <p:spPr/>
        <p:txBody>
          <a:bodyPr/>
          <a:lstStyle/>
          <a:p>
            <a:fld id="{A20AA8F9-C99C-4F2C-8D83-C645C5845E16}" type="slidenum">
              <a:rPr lang="en-US" smtClean="0"/>
              <a:pPr/>
              <a:t>4</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Folder breakdown</a:t>
            </a:r>
          </a:p>
          <a:p>
            <a:r>
              <a:rPr lang="en-US" dirty="0" smtClean="0"/>
              <a:t>Text: Fig. # File</a:t>
            </a:r>
            <a:r>
              <a:rPr lang="en-US" baseline="0" dirty="0" smtClean="0"/>
              <a:t> and folder location diagram of </a:t>
            </a:r>
            <a:r>
              <a:rPr lang="en-US" baseline="0" dirty="0" err="1" smtClean="0"/>
              <a:t>trainging</a:t>
            </a:r>
            <a:r>
              <a:rPr lang="en-US" baseline="0" dirty="0" smtClean="0"/>
              <a:t> and validation of auto counting methodology using TWS. All folders are generated and populated with files automatically, with the exception of Training Data, Classifiers and Validation hand counts/ data. Blue boxes denote software and scripts used to generate files and output</a:t>
            </a:r>
            <a:r>
              <a:rPr lang="en-US" baseline="0" dirty="0" smtClean="0"/>
              <a:t>. The process for applying the classifier to the full dataset was identical to the validation process but involved only a single classifier.</a:t>
            </a:r>
            <a:endParaRPr lang="en-US" dirty="0"/>
          </a:p>
        </p:txBody>
      </p:sp>
      <p:sp>
        <p:nvSpPr>
          <p:cNvPr id="4" name="Slide Number Placeholder 3"/>
          <p:cNvSpPr>
            <a:spLocks noGrp="1"/>
          </p:cNvSpPr>
          <p:nvPr>
            <p:ph type="sldNum" sz="quarter" idx="10"/>
          </p:nvPr>
        </p:nvSpPr>
        <p:spPr/>
        <p:txBody>
          <a:bodyPr/>
          <a:lstStyle/>
          <a:p>
            <a:fld id="{A20AA8F9-C99C-4F2C-8D83-C645C5845E16}" type="slidenum">
              <a:rPr lang="en-US" smtClean="0"/>
              <a:pPr/>
              <a:t>5</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Applying trained classifier</a:t>
            </a:r>
            <a:endParaRPr lang="en-US" dirty="0"/>
          </a:p>
        </p:txBody>
      </p:sp>
      <p:sp>
        <p:nvSpPr>
          <p:cNvPr id="4" name="Slide Number Placeholder 3"/>
          <p:cNvSpPr>
            <a:spLocks noGrp="1"/>
          </p:cNvSpPr>
          <p:nvPr>
            <p:ph type="sldNum" sz="quarter" idx="10"/>
          </p:nvPr>
        </p:nvSpPr>
        <p:spPr/>
        <p:txBody>
          <a:bodyPr/>
          <a:lstStyle/>
          <a:p>
            <a:fld id="{A20AA8F9-C99C-4F2C-8D83-C645C5845E16}" type="slidenum">
              <a:rPr lang="en-US" smtClean="0"/>
              <a:pPr/>
              <a:t>6</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Folder breakdown</a:t>
            </a:r>
          </a:p>
          <a:p>
            <a:r>
              <a:rPr lang="en-US" dirty="0" smtClean="0"/>
              <a:t>Text: Fig. # File</a:t>
            </a:r>
            <a:r>
              <a:rPr lang="en-US" baseline="0" dirty="0" smtClean="0"/>
              <a:t> and folder location diagram of auto </a:t>
            </a:r>
            <a:r>
              <a:rPr lang="en-US" baseline="0" dirty="0" err="1" smtClean="0"/>
              <a:t>coutning</a:t>
            </a:r>
            <a:r>
              <a:rPr lang="en-US" baseline="0" dirty="0" smtClean="0"/>
              <a:t> methodology using TWS. All folders are generated and populated with files automatically, with the exception of Training Data, Classifiers and Validation hand counts/ data. Blue boxes denote software and scripts used to generate files and output.</a:t>
            </a:r>
            <a:endParaRPr lang="en-US" dirty="0"/>
          </a:p>
        </p:txBody>
      </p:sp>
      <p:sp>
        <p:nvSpPr>
          <p:cNvPr id="4" name="Slide Number Placeholder 3"/>
          <p:cNvSpPr>
            <a:spLocks noGrp="1"/>
          </p:cNvSpPr>
          <p:nvPr>
            <p:ph type="sldNum" sz="quarter" idx="10"/>
          </p:nvPr>
        </p:nvSpPr>
        <p:spPr/>
        <p:txBody>
          <a:bodyPr/>
          <a:lstStyle/>
          <a:p>
            <a:fld id="{A20AA8F9-C99C-4F2C-8D83-C645C5845E16}" type="slidenum">
              <a:rPr lang="en-US" smtClean="0"/>
              <a:pPr/>
              <a:t>7</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Fig.</a:t>
            </a:r>
            <a:r>
              <a:rPr lang="en-US" baseline="0" dirty="0" smtClean="0"/>
              <a:t> # mean </a:t>
            </a:r>
            <a:r>
              <a:rPr lang="en-US" baseline="0" dirty="0" err="1" smtClean="0"/>
              <a:t>microlgia</a:t>
            </a:r>
            <a:r>
              <a:rPr lang="en-US" baseline="0" dirty="0" smtClean="0"/>
              <a:t> count by genotype in manual and automated counts. All counting methods found an increase in microglia density in Active microglia images by two sided T Test. The Automatic count density was significantly lower in the resting images than for both Observers. This was due to the TWS classifier’s difficulty identifying particularly faint cells.</a:t>
            </a:r>
            <a:endParaRPr lang="en-US" dirty="0"/>
          </a:p>
        </p:txBody>
      </p:sp>
      <p:sp>
        <p:nvSpPr>
          <p:cNvPr id="4" name="Slide Number Placeholder 3"/>
          <p:cNvSpPr>
            <a:spLocks noGrp="1"/>
          </p:cNvSpPr>
          <p:nvPr>
            <p:ph type="sldNum" sz="quarter" idx="10"/>
          </p:nvPr>
        </p:nvSpPr>
        <p:spPr/>
        <p:txBody>
          <a:bodyPr/>
          <a:lstStyle/>
          <a:p>
            <a:fld id="{A20AA8F9-C99C-4F2C-8D83-C645C5845E16}" type="slidenum">
              <a:rPr lang="en-US" smtClean="0"/>
              <a:pPr/>
              <a:t>9</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Fig. #. Accuracy</a:t>
            </a:r>
            <a:r>
              <a:rPr lang="en-US" baseline="0" dirty="0" smtClean="0"/>
              <a:t> Measures in </a:t>
            </a:r>
            <a:r>
              <a:rPr lang="en-US" baseline="0" dirty="0" err="1" smtClean="0"/>
              <a:t>Restign</a:t>
            </a:r>
            <a:r>
              <a:rPr lang="en-US" baseline="0" dirty="0" smtClean="0"/>
              <a:t> and Active microglia images. Precision was significantly greater in Resting images compared to Activated (). Recall however was lower in activated images compared to the Activated images. This represents an increase in proportion of correct cells at the cost of missing an increased number of cells in each image.</a:t>
            </a:r>
            <a:endParaRPr lang="en-US" dirty="0"/>
          </a:p>
        </p:txBody>
      </p:sp>
      <p:sp>
        <p:nvSpPr>
          <p:cNvPr id="4" name="Slide Number Placeholder 3"/>
          <p:cNvSpPr>
            <a:spLocks noGrp="1"/>
          </p:cNvSpPr>
          <p:nvPr>
            <p:ph type="sldNum" sz="quarter" idx="10"/>
          </p:nvPr>
        </p:nvSpPr>
        <p:spPr/>
        <p:txBody>
          <a:bodyPr/>
          <a:lstStyle/>
          <a:p>
            <a:fld id="{A20AA8F9-C99C-4F2C-8D83-C645C5845E16}" type="slidenum">
              <a:rPr lang="en-US" smtClean="0"/>
              <a:pPr/>
              <a:t>10</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Tp</a:t>
            </a:r>
            <a:r>
              <a:rPr lang="en-US" dirty="0" smtClean="0"/>
              <a:t> </a:t>
            </a:r>
            <a:r>
              <a:rPr lang="en-US" dirty="0" err="1" smtClean="0"/>
              <a:t>vs</a:t>
            </a:r>
            <a:r>
              <a:rPr lang="en-US" dirty="0" smtClean="0"/>
              <a:t> </a:t>
            </a:r>
            <a:r>
              <a:rPr lang="en-US" dirty="0" err="1" smtClean="0"/>
              <a:t>fp</a:t>
            </a:r>
            <a:r>
              <a:rPr lang="en-US" dirty="0" smtClean="0"/>
              <a:t> </a:t>
            </a:r>
            <a:r>
              <a:rPr lang="en-US" dirty="0" err="1" smtClean="0"/>
              <a:t>vs</a:t>
            </a:r>
            <a:r>
              <a:rPr lang="en-US" dirty="0" smtClean="0"/>
              <a:t> total</a:t>
            </a:r>
            <a:endParaRPr lang="en-US" dirty="0"/>
          </a:p>
        </p:txBody>
      </p:sp>
      <p:sp>
        <p:nvSpPr>
          <p:cNvPr id="4" name="Slide Number Placeholder 3"/>
          <p:cNvSpPr>
            <a:spLocks noGrp="1"/>
          </p:cNvSpPr>
          <p:nvPr>
            <p:ph type="sldNum" sz="quarter" idx="10"/>
          </p:nvPr>
        </p:nvSpPr>
        <p:spPr/>
        <p:txBody>
          <a:bodyPr/>
          <a:lstStyle/>
          <a:p>
            <a:fld id="{A20AA8F9-C99C-4F2C-8D83-C645C5845E16}" type="slidenum">
              <a:rPr lang="en-US" smtClean="0"/>
              <a:pPr/>
              <a:t>11</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Table 2. Correlation</a:t>
            </a:r>
            <a:r>
              <a:rPr lang="en-US" baseline="0" dirty="0" smtClean="0"/>
              <a:t> analysis of microglia density. The auto count correlated with both hand counts in both experimental conditions. Correlations were stronger in Resting than in Activated microglia images. The automatic count correlated with Observer B’s count overall more than Observer A’s count correlated with Observer B’s, showing similar variability via correlation as found between the two </a:t>
            </a:r>
            <a:r>
              <a:rPr lang="en-US" baseline="0" smtClean="0"/>
              <a:t>hand counts.</a:t>
            </a:r>
            <a:endParaRPr lang="en-US" dirty="0"/>
          </a:p>
        </p:txBody>
      </p:sp>
      <p:sp>
        <p:nvSpPr>
          <p:cNvPr id="4" name="Slide Number Placeholder 3"/>
          <p:cNvSpPr>
            <a:spLocks noGrp="1"/>
          </p:cNvSpPr>
          <p:nvPr>
            <p:ph type="sldNum" sz="quarter" idx="10"/>
          </p:nvPr>
        </p:nvSpPr>
        <p:spPr/>
        <p:txBody>
          <a:bodyPr/>
          <a:lstStyle/>
          <a:p>
            <a:fld id="{A20AA8F9-C99C-4F2C-8D83-C645C5845E16}" type="slidenum">
              <a:rPr lang="en-US" smtClean="0"/>
              <a:pPr/>
              <a:t>12</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07256A1-9C13-4058-9B4C-E75A58C1E2EC}" type="datetimeFigureOut">
              <a:rPr lang="en-US" smtClean="0"/>
              <a:pPr/>
              <a:t>8/12/2021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3D5E5A-3796-4984-AABB-78CD7F4AA987}"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07256A1-9C13-4058-9B4C-E75A58C1E2EC}" type="datetimeFigureOut">
              <a:rPr lang="en-US" smtClean="0"/>
              <a:pPr/>
              <a:t>8/12/2021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3D5E5A-3796-4984-AABB-78CD7F4AA987}"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07256A1-9C13-4058-9B4C-E75A58C1E2EC}" type="datetimeFigureOut">
              <a:rPr lang="en-US" smtClean="0"/>
              <a:pPr/>
              <a:t>8/12/2021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3D5E5A-3796-4984-AABB-78CD7F4AA987}"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07256A1-9C13-4058-9B4C-E75A58C1E2EC}" type="datetimeFigureOut">
              <a:rPr lang="en-US" smtClean="0"/>
              <a:pPr/>
              <a:t>8/12/2021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3D5E5A-3796-4984-AABB-78CD7F4AA987}"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07256A1-9C13-4058-9B4C-E75A58C1E2EC}" type="datetimeFigureOut">
              <a:rPr lang="en-US" smtClean="0"/>
              <a:pPr/>
              <a:t>8/12/2021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3D5E5A-3796-4984-AABB-78CD7F4AA987}"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07256A1-9C13-4058-9B4C-E75A58C1E2EC}" type="datetimeFigureOut">
              <a:rPr lang="en-US" smtClean="0"/>
              <a:pPr/>
              <a:t>8/12/2021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3D5E5A-3796-4984-AABB-78CD7F4AA987}"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07256A1-9C13-4058-9B4C-E75A58C1E2EC}" type="datetimeFigureOut">
              <a:rPr lang="en-US" smtClean="0"/>
              <a:pPr/>
              <a:t>8/12/2021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D3D5E5A-3796-4984-AABB-78CD7F4AA987}"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07256A1-9C13-4058-9B4C-E75A58C1E2EC}" type="datetimeFigureOut">
              <a:rPr lang="en-US" smtClean="0"/>
              <a:pPr/>
              <a:t>8/12/2021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D3D5E5A-3796-4984-AABB-78CD7F4AA987}"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07256A1-9C13-4058-9B4C-E75A58C1E2EC}" type="datetimeFigureOut">
              <a:rPr lang="en-US" smtClean="0"/>
              <a:pPr/>
              <a:t>8/12/2021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D3D5E5A-3796-4984-AABB-78CD7F4AA987}"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07256A1-9C13-4058-9B4C-E75A58C1E2EC}" type="datetimeFigureOut">
              <a:rPr lang="en-US" smtClean="0"/>
              <a:pPr/>
              <a:t>8/12/2021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3D5E5A-3796-4984-AABB-78CD7F4AA987}"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07256A1-9C13-4058-9B4C-E75A58C1E2EC}" type="datetimeFigureOut">
              <a:rPr lang="en-US" smtClean="0"/>
              <a:pPr/>
              <a:t>8/12/2021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3D5E5A-3796-4984-AABB-78CD7F4AA987}"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7256A1-9C13-4058-9B4C-E75A58C1E2EC}" type="datetimeFigureOut">
              <a:rPr lang="en-US" smtClean="0"/>
              <a:pPr/>
              <a:t>8/12/2021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3D5E5A-3796-4984-AABB-78CD7F4AA987}"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tiff"/><Relationship Id="rId3" Type="http://schemas.openxmlformats.org/officeDocument/2006/relationships/image" Target="../media/image1.tiff"/><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tiff"/><Relationship Id="rId5" Type="http://schemas.openxmlformats.org/officeDocument/2006/relationships/image" Target="../media/image3.tiff"/><Relationship Id="rId4" Type="http://schemas.openxmlformats.org/officeDocument/2006/relationships/image" Target="../media/image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Graphs for </a:t>
            </a:r>
            <a:r>
              <a:rPr lang="en-US" dirty="0" err="1" smtClean="0"/>
              <a:t>Weka</a:t>
            </a:r>
            <a:r>
              <a:rPr lang="en-US" dirty="0" smtClean="0"/>
              <a:t> paper</a:t>
            </a:r>
            <a:endParaRPr lang="en-US" dirty="0"/>
          </a:p>
        </p:txBody>
      </p:sp>
      <p:sp>
        <p:nvSpPr>
          <p:cNvPr id="3" name="Subtitle 2"/>
          <p:cNvSpPr>
            <a:spLocks noGrp="1"/>
          </p:cNvSpPr>
          <p:nvPr>
            <p:ph type="subTitle" idx="1"/>
          </p:nvPr>
        </p:nvSpPr>
        <p:spPr/>
        <p:txBody>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027" name="Picture 3"/>
          <p:cNvPicPr>
            <a:picLocks noChangeAspect="1" noChangeArrowheads="1"/>
          </p:cNvPicPr>
          <p:nvPr/>
        </p:nvPicPr>
        <p:blipFill>
          <a:blip r:embed="rId3" cstate="print"/>
          <a:srcRect/>
          <a:stretch>
            <a:fillRect/>
          </a:stretch>
        </p:blipFill>
        <p:spPr bwMode="auto">
          <a:xfrm>
            <a:off x="1079344" y="304800"/>
            <a:ext cx="6986900" cy="6249988"/>
          </a:xfrm>
          <a:prstGeom prst="rect">
            <a:avLst/>
          </a:prstGeom>
          <a:noFill/>
          <a:ln w="9525">
            <a:noFill/>
            <a:miter lim="800000"/>
            <a:headEnd/>
            <a:tailEnd/>
          </a:ln>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aphicFrame>
        <p:nvGraphicFramePr>
          <p:cNvPr id="4" name="Content Placeholder 3"/>
          <p:cNvGraphicFramePr>
            <a:graphicFrameLocks noGrp="1"/>
          </p:cNvGraphicFramePr>
          <p:nvPr>
            <p:ph idx="1"/>
          </p:nvPr>
        </p:nvGraphicFramePr>
        <p:xfrm>
          <a:off x="2194560" y="2598261"/>
          <a:ext cx="4754880" cy="2529840"/>
        </p:xfrm>
        <a:graphic>
          <a:graphicData uri="http://schemas.openxmlformats.org/drawingml/2006/table">
            <a:tbl>
              <a:tblPr/>
              <a:tblGrid>
                <a:gridCol w="1310640"/>
                <a:gridCol w="861060"/>
                <a:gridCol w="861060"/>
                <a:gridCol w="861060"/>
                <a:gridCol w="861060"/>
              </a:tblGrid>
              <a:tr h="350520">
                <a:tc>
                  <a:txBody>
                    <a:bodyPr/>
                    <a:lstStyle/>
                    <a:p>
                      <a:pPr fontAlgn="t"/>
                      <a:r>
                        <a:rPr lang="en-US" dirty="0"/>
                        <a:t> </a:t>
                      </a:r>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c gridSpan="2">
                  <a:txBody>
                    <a:bodyPr/>
                    <a:lstStyle/>
                    <a:p>
                      <a:pPr algn="ctr" rtl="0" fontAlgn="t">
                        <a:spcBef>
                          <a:spcPts val="0"/>
                        </a:spcBef>
                        <a:spcAft>
                          <a:spcPts val="0"/>
                        </a:spcAft>
                      </a:pPr>
                      <a:r>
                        <a:rPr lang="en-US" sz="1400" b="0" i="0" u="none" strike="noStrike">
                          <a:solidFill>
                            <a:srgbClr val="000000"/>
                          </a:solidFill>
                          <a:latin typeface="Arial"/>
                        </a:rPr>
                        <a:t>Resting</a:t>
                      </a:r>
                      <a:endParaRPr lang="en-US"/>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c hMerge="1">
                  <a:txBody>
                    <a:bodyPr/>
                    <a:lstStyle/>
                    <a:p>
                      <a:endParaRPr lang="en-US"/>
                    </a:p>
                  </a:txBody>
                  <a:tcPr/>
                </a:tc>
                <a:tc gridSpan="2">
                  <a:txBody>
                    <a:bodyPr/>
                    <a:lstStyle/>
                    <a:p>
                      <a:pPr algn="ctr" rtl="0" fontAlgn="t">
                        <a:spcBef>
                          <a:spcPts val="0"/>
                        </a:spcBef>
                        <a:spcAft>
                          <a:spcPts val="0"/>
                        </a:spcAft>
                      </a:pPr>
                      <a:r>
                        <a:rPr lang="en-US" sz="1400" b="0" i="0" u="none" strike="noStrike" dirty="0">
                          <a:solidFill>
                            <a:srgbClr val="000000"/>
                          </a:solidFill>
                          <a:latin typeface="Arial"/>
                        </a:rPr>
                        <a:t>Activated</a:t>
                      </a:r>
                      <a:endParaRPr lang="en-US" dirty="0"/>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c hMerge="1">
                  <a:txBody>
                    <a:bodyPr/>
                    <a:lstStyle/>
                    <a:p>
                      <a:endParaRPr lang="en-US"/>
                    </a:p>
                  </a:txBody>
                  <a:tcPr/>
                </a:tc>
              </a:tr>
              <a:tr h="457200">
                <a:tc>
                  <a:txBody>
                    <a:bodyPr/>
                    <a:lstStyle/>
                    <a:p>
                      <a:pPr rtl="0" fontAlgn="t">
                        <a:spcBef>
                          <a:spcPts val="0"/>
                        </a:spcBef>
                        <a:spcAft>
                          <a:spcPts val="0"/>
                        </a:spcAft>
                      </a:pPr>
                      <a:r>
                        <a:rPr lang="en-US" sz="1400" b="0" i="0" u="none" strike="noStrike">
                          <a:solidFill>
                            <a:srgbClr val="000000"/>
                          </a:solidFill>
                          <a:latin typeface="Arial"/>
                        </a:rPr>
                        <a:t>Correlation</a:t>
                      </a:r>
                      <a:endParaRPr lang="en-US"/>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0" i="0" u="none" strike="noStrike" dirty="0">
                          <a:solidFill>
                            <a:srgbClr val="000000"/>
                          </a:solidFill>
                          <a:latin typeface="Arial"/>
                        </a:rPr>
                        <a:t>p val.</a:t>
                      </a:r>
                      <a:endParaRPr lang="en-US" dirty="0"/>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0" i="0" u="none" strike="noStrike" dirty="0">
                          <a:solidFill>
                            <a:srgbClr val="000000"/>
                          </a:solidFill>
                          <a:latin typeface="Arial"/>
                        </a:rPr>
                        <a:t>Adj. R</a:t>
                      </a:r>
                      <a:r>
                        <a:rPr lang="en-US" sz="1400" b="0" i="0" u="none" strike="noStrike" baseline="30000" dirty="0">
                          <a:solidFill>
                            <a:srgbClr val="000000"/>
                          </a:solidFill>
                          <a:latin typeface="Arial"/>
                        </a:rPr>
                        <a:t>2</a:t>
                      </a:r>
                      <a:endParaRPr lang="en-US" dirty="0"/>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0" i="0" u="none" strike="noStrike" dirty="0">
                          <a:solidFill>
                            <a:srgbClr val="000000"/>
                          </a:solidFill>
                          <a:latin typeface="Arial"/>
                        </a:rPr>
                        <a:t>p val.</a:t>
                      </a:r>
                      <a:endParaRPr lang="en-US" dirty="0"/>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0" i="0" u="none" strike="noStrike" dirty="0">
                          <a:solidFill>
                            <a:srgbClr val="000000"/>
                          </a:solidFill>
                          <a:latin typeface="Arial"/>
                        </a:rPr>
                        <a:t>Adj. R</a:t>
                      </a:r>
                      <a:r>
                        <a:rPr lang="en-US" sz="1400" b="0" i="0" u="none" strike="noStrike" baseline="30000" dirty="0">
                          <a:solidFill>
                            <a:srgbClr val="000000"/>
                          </a:solidFill>
                          <a:latin typeface="Arial"/>
                        </a:rPr>
                        <a:t>2</a:t>
                      </a:r>
                      <a:endParaRPr lang="en-US" dirty="0"/>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r>
              <a:tr h="350520">
                <a:tc>
                  <a:txBody>
                    <a:bodyPr/>
                    <a:lstStyle/>
                    <a:p>
                      <a:pPr rtl="0" fontAlgn="t">
                        <a:spcBef>
                          <a:spcPts val="0"/>
                        </a:spcBef>
                        <a:spcAft>
                          <a:spcPts val="0"/>
                        </a:spcAft>
                      </a:pPr>
                      <a:r>
                        <a:rPr lang="en-US" sz="1300" b="0" i="0" u="none" strike="noStrike">
                          <a:solidFill>
                            <a:srgbClr val="000000"/>
                          </a:solidFill>
                          <a:latin typeface="Calibri"/>
                        </a:rPr>
                        <a:t>Automatic vs Observer A</a:t>
                      </a:r>
                      <a:endParaRPr lang="en-US"/>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latin typeface="Calibri"/>
                        </a:rPr>
                        <a:t>2.91e</a:t>
                      </a:r>
                      <a:r>
                        <a:rPr lang="en-US" sz="1100" b="0" i="0" u="none" strike="noStrike" baseline="30000">
                          <a:solidFill>
                            <a:srgbClr val="000000"/>
                          </a:solidFill>
                          <a:latin typeface="Calibri"/>
                        </a:rPr>
                        <a:t>-6</a:t>
                      </a:r>
                      <a:endParaRPr lang="en-US"/>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latin typeface="Calibri"/>
                        </a:rPr>
                        <a:t>0.657</a:t>
                      </a:r>
                      <a:endParaRPr lang="en-US"/>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latin typeface="Calibri"/>
                        </a:rPr>
                        <a:t>0.0018 </a:t>
                      </a:r>
                      <a:endParaRPr lang="en-US"/>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latin typeface="Calibri"/>
                        </a:rPr>
                        <a:t>0.394</a:t>
                      </a:r>
                      <a:endParaRPr lang="en-US"/>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r>
              <a:tr h="335280">
                <a:tc>
                  <a:txBody>
                    <a:bodyPr/>
                    <a:lstStyle/>
                    <a:p>
                      <a:pPr rtl="0" fontAlgn="t">
                        <a:spcBef>
                          <a:spcPts val="0"/>
                        </a:spcBef>
                        <a:spcAft>
                          <a:spcPts val="0"/>
                        </a:spcAft>
                      </a:pPr>
                      <a:r>
                        <a:rPr lang="en-US" sz="1300" b="0" i="0" u="none" strike="noStrike">
                          <a:solidFill>
                            <a:srgbClr val="000000"/>
                          </a:solidFill>
                          <a:latin typeface="Calibri"/>
                        </a:rPr>
                        <a:t>Automatic vs Observer B</a:t>
                      </a:r>
                      <a:endParaRPr lang="en-US"/>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latin typeface="Calibri"/>
                        </a:rPr>
                        <a:t>1.97e</a:t>
                      </a:r>
                      <a:r>
                        <a:rPr lang="en-US" sz="1100" b="0" i="0" u="none" strike="noStrike" baseline="30000">
                          <a:solidFill>
                            <a:srgbClr val="000000"/>
                          </a:solidFill>
                          <a:latin typeface="Calibri"/>
                        </a:rPr>
                        <a:t>-7</a:t>
                      </a:r>
                      <a:endParaRPr lang="en-US"/>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latin typeface="Calibri"/>
                        </a:rPr>
                        <a:t>0.737</a:t>
                      </a:r>
                      <a:endParaRPr lang="en-US"/>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latin typeface="Calibri"/>
                        </a:rPr>
                        <a:t>0.00034</a:t>
                      </a:r>
                      <a:endParaRPr lang="en-US"/>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latin typeface="Calibri"/>
                        </a:rPr>
                        <a:t>0.492</a:t>
                      </a:r>
                      <a:endParaRPr lang="en-US"/>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r>
              <a:tr h="335280">
                <a:tc>
                  <a:txBody>
                    <a:bodyPr/>
                    <a:lstStyle/>
                    <a:p>
                      <a:pPr rtl="0" fontAlgn="t">
                        <a:spcBef>
                          <a:spcPts val="0"/>
                        </a:spcBef>
                        <a:spcAft>
                          <a:spcPts val="0"/>
                        </a:spcAft>
                      </a:pPr>
                      <a:r>
                        <a:rPr lang="pt-BR" sz="1300" b="0" i="0" u="none" strike="noStrike">
                          <a:solidFill>
                            <a:srgbClr val="000000"/>
                          </a:solidFill>
                          <a:latin typeface="Calibri"/>
                        </a:rPr>
                        <a:t>Observer B vs Observer A</a:t>
                      </a:r>
                      <a:endParaRPr lang="pt-BR"/>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latin typeface="Calibri"/>
                        </a:rPr>
                        <a:t>3.69e</a:t>
                      </a:r>
                      <a:r>
                        <a:rPr lang="en-US" sz="1100" b="0" i="0" u="none" strike="noStrike" baseline="30000">
                          <a:solidFill>
                            <a:srgbClr val="000000"/>
                          </a:solidFill>
                          <a:latin typeface="Calibri"/>
                        </a:rPr>
                        <a:t>-6</a:t>
                      </a:r>
                      <a:endParaRPr lang="en-US"/>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latin typeface="Calibri"/>
                        </a:rPr>
                        <a:t>0.649</a:t>
                      </a:r>
                      <a:endParaRPr lang="en-US"/>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latin typeface="Calibri"/>
                        </a:rPr>
                        <a:t>0.00084</a:t>
                      </a:r>
                      <a:endParaRPr lang="en-US"/>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dirty="0">
                          <a:solidFill>
                            <a:srgbClr val="000000"/>
                          </a:solidFill>
                          <a:latin typeface="Calibri"/>
                        </a:rPr>
                        <a:t>0.441</a:t>
                      </a:r>
                      <a:endParaRPr lang="en-US" dirty="0"/>
                    </a:p>
                  </a:txBody>
                  <a:tcPr marL="76200" marR="76200" marT="76200" marB="76200">
                    <a:lnL w="15240" cap="flat" cmpd="sng" algn="ctr">
                      <a:solidFill>
                        <a:srgbClr val="9E9E9E"/>
                      </a:solidFill>
                      <a:prstDash val="solid"/>
                      <a:round/>
                      <a:headEnd type="none" w="med" len="med"/>
                      <a:tailEnd type="none" w="med" len="med"/>
                    </a:lnL>
                    <a:lnR w="15240" cap="flat" cmpd="sng" algn="ctr">
                      <a:solidFill>
                        <a:srgbClr val="9E9E9E"/>
                      </a:solidFill>
                      <a:prstDash val="solid"/>
                      <a:round/>
                      <a:headEnd type="none" w="med" len="med"/>
                      <a:tailEnd type="none" w="med" len="med"/>
                    </a:lnR>
                    <a:lnT w="15240" cap="flat" cmpd="sng" algn="ctr">
                      <a:solidFill>
                        <a:srgbClr val="9E9E9E"/>
                      </a:solidFill>
                      <a:prstDash val="solid"/>
                      <a:round/>
                      <a:headEnd type="none" w="med" len="med"/>
                      <a:tailEnd type="none" w="med" len="med"/>
                    </a:lnT>
                    <a:lnB w="15240" cap="flat" cmpd="sng" algn="ctr">
                      <a:solidFill>
                        <a:srgbClr val="9E9E9E"/>
                      </a:solidFill>
                      <a:prstDash val="solid"/>
                      <a:round/>
                      <a:headEnd type="none" w="med" len="med"/>
                      <a:tailEnd type="none" w="med" len="med"/>
                    </a:lnB>
                  </a:tcPr>
                </a:tc>
              </a:tr>
            </a:tbl>
          </a:graphicData>
        </a:graphic>
      </p:graphicFrame>
      <p:sp>
        <p:nvSpPr>
          <p:cNvPr id="15361" name="Rectangle 1"/>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027" name="Picture 3"/>
          <p:cNvPicPr>
            <a:picLocks noChangeAspect="1" noChangeArrowheads="1"/>
          </p:cNvPicPr>
          <p:nvPr/>
        </p:nvPicPr>
        <p:blipFill>
          <a:blip r:embed="rId3" cstate="print"/>
          <a:srcRect/>
          <a:stretch>
            <a:fillRect/>
          </a:stretch>
        </p:blipFill>
        <p:spPr bwMode="auto">
          <a:xfrm>
            <a:off x="0" y="381000"/>
            <a:ext cx="6400800" cy="6400800"/>
          </a:xfrm>
          <a:prstGeom prst="rect">
            <a:avLst/>
          </a:prstGeom>
          <a:noFill/>
          <a:ln w="9525">
            <a:noFill/>
            <a:miter lim="800000"/>
            <a:headEnd/>
            <a:tailEnd/>
          </a:ln>
        </p:spPr>
      </p:pic>
      <p:pic>
        <p:nvPicPr>
          <p:cNvPr id="1028" name="Picture 4"/>
          <p:cNvPicPr>
            <a:picLocks noChangeAspect="1" noChangeArrowheads="1"/>
          </p:cNvPicPr>
          <p:nvPr/>
        </p:nvPicPr>
        <p:blipFill>
          <a:blip r:embed="rId4" cstate="print"/>
          <a:srcRect/>
          <a:stretch>
            <a:fillRect/>
          </a:stretch>
        </p:blipFill>
        <p:spPr bwMode="auto">
          <a:xfrm>
            <a:off x="3200400" y="228600"/>
            <a:ext cx="6400800" cy="6400800"/>
          </a:xfrm>
          <a:prstGeom prst="rect">
            <a:avLst/>
          </a:prstGeom>
          <a:noFill/>
          <a:ln w="9525">
            <a:noFill/>
            <a:miter lim="800000"/>
            <a:headEnd/>
            <a:tailEnd/>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6386" name="Picture 2" descr="https://lh4.googleusercontent.com/3E7z7_pitakNN83cJ290x7ALsAe1OoX-g7dPEUPpcQxFuK5yw52H_8gqjrn26EQ2e14F5fAqs8IOc4E8s-Sps4mVTCezbSBH4ONYbPoYH5YdUWrKEpegi_kBDiyy_ofADhpawoRChSo"/>
          <p:cNvPicPr>
            <a:picLocks noChangeAspect="1" noChangeArrowheads="1"/>
          </p:cNvPicPr>
          <p:nvPr/>
        </p:nvPicPr>
        <p:blipFill>
          <a:blip r:embed="rId3" cstate="print"/>
          <a:srcRect/>
          <a:stretch>
            <a:fillRect/>
          </a:stretch>
        </p:blipFill>
        <p:spPr bwMode="auto">
          <a:xfrm>
            <a:off x="1600200" y="457200"/>
            <a:ext cx="6400800" cy="6400800"/>
          </a:xfrm>
          <a:prstGeom prst="rect">
            <a:avLst/>
          </a:prstGeom>
          <a:noFill/>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2049" name="Picture 1"/>
          <p:cNvPicPr>
            <a:picLocks noChangeAspect="1" noChangeArrowheads="1"/>
          </p:cNvPicPr>
          <p:nvPr/>
        </p:nvPicPr>
        <p:blipFill>
          <a:blip r:embed="rId3" cstate="print"/>
          <a:srcRect/>
          <a:stretch>
            <a:fillRect/>
          </a:stretch>
        </p:blipFill>
        <p:spPr bwMode="auto">
          <a:xfrm>
            <a:off x="0" y="0"/>
            <a:ext cx="12192000" cy="6858000"/>
          </a:xfrm>
          <a:prstGeom prst="rect">
            <a:avLst/>
          </a:prstGeom>
          <a:noFill/>
          <a:ln w="9525">
            <a:noFill/>
            <a:miter lim="800000"/>
            <a:headEnd/>
            <a:tailEnd/>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4" name="Picture 6" descr="F:\Theo\iba_7_2020_autocount\Hina_IFNBKO_pair\working_images\new_val_train_etc\new_new_train\for graphs\BKO-460-S57-Iba-Syn-Cortex-10x-F1a_XY1562191200_Z0_T0_C2.tiff8bit.pngcropped.pngNpt3.tifthrsh.pngmask-1.tif flat.tif"/>
          <p:cNvPicPr>
            <a:picLocks noChangeAspect="1" noChangeArrowheads="1"/>
          </p:cNvPicPr>
          <p:nvPr/>
        </p:nvPicPr>
        <p:blipFill>
          <a:blip r:embed="rId3" cstate="print"/>
          <a:srcRect t="26194" r="65312" b="29604"/>
          <a:stretch>
            <a:fillRect/>
          </a:stretch>
        </p:blipFill>
        <p:spPr bwMode="auto">
          <a:xfrm>
            <a:off x="4191000" y="4419600"/>
            <a:ext cx="2819400" cy="2057400"/>
          </a:xfrm>
          <a:prstGeom prst="rect">
            <a:avLst/>
          </a:prstGeom>
          <a:noFill/>
          <a:ln>
            <a:solidFill>
              <a:schemeClr val="tx1"/>
            </a:solidFill>
          </a:ln>
        </p:spPr>
      </p:pic>
      <p:pic>
        <p:nvPicPr>
          <p:cNvPr id="2053" name="Picture 5" descr="F:\Theo\iba_7_2020_autocount\Hina_IFNBKO_pair\working_images\new_val_train_etc\new_new_train\for graphs\BKO-426-S42-Iba-Syn-Cortex-10x-F2a_XY1562195154_Z0_T0_C2.tiff8bit.pngcropped.pngNpt3.tifthrsh.pngmask-1.tif flat.tif"/>
          <p:cNvPicPr>
            <a:picLocks noChangeAspect="1" noChangeArrowheads="1"/>
          </p:cNvPicPr>
          <p:nvPr/>
        </p:nvPicPr>
        <p:blipFill>
          <a:blip r:embed="rId4" cstate="print"/>
          <a:srcRect l="7500" t="16371" r="58750" b="39427"/>
          <a:stretch>
            <a:fillRect/>
          </a:stretch>
        </p:blipFill>
        <p:spPr bwMode="auto">
          <a:xfrm>
            <a:off x="1295400" y="4419600"/>
            <a:ext cx="2743200" cy="2057400"/>
          </a:xfrm>
          <a:prstGeom prst="rect">
            <a:avLst/>
          </a:prstGeom>
          <a:noFill/>
          <a:ln>
            <a:solidFill>
              <a:schemeClr val="tx1"/>
            </a:solidFill>
          </a:ln>
        </p:spPr>
      </p:pic>
      <p:pic>
        <p:nvPicPr>
          <p:cNvPr id="5" name="Content Placeholder 3" descr="BKO-460-S57-Iba-Syn-Cortex-10x-F1a_XY1562191200_Z0_T0_C2.tiff8bit.pngcropped.pngNpt3-1.tif"/>
          <p:cNvPicPr>
            <a:picLocks noChangeAspect="1"/>
          </p:cNvPicPr>
          <p:nvPr/>
        </p:nvPicPr>
        <p:blipFill>
          <a:blip r:embed="rId5" cstate="print"/>
          <a:srcRect t="25254" r="64327" b="29288"/>
          <a:stretch>
            <a:fillRect/>
          </a:stretch>
        </p:blipFill>
        <p:spPr>
          <a:xfrm>
            <a:off x="4191000" y="152400"/>
            <a:ext cx="2819400" cy="2057400"/>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050" name="Picture 2" descr="F:\Theo\iba_7_2020_autocount\Hina_IFNBKO_pair\working_images\new_val_train_etc\new_new_train\for graphs\Classification result 460.tif"/>
          <p:cNvPicPr>
            <a:picLocks noChangeAspect="1" noChangeArrowheads="1"/>
          </p:cNvPicPr>
          <p:nvPr/>
        </p:nvPicPr>
        <p:blipFill>
          <a:blip r:embed="rId6" cstate="print">
            <a:lum/>
          </a:blip>
          <a:srcRect t="25443" r="65313" b="30355"/>
          <a:stretch>
            <a:fillRect/>
          </a:stretch>
        </p:blipFill>
        <p:spPr bwMode="auto">
          <a:xfrm>
            <a:off x="4191000" y="2286000"/>
            <a:ext cx="2819400" cy="2057400"/>
          </a:xfrm>
          <a:prstGeom prst="rect">
            <a:avLst/>
          </a:prstGeom>
          <a:noFill/>
        </p:spPr>
      </p:pic>
      <p:pic>
        <p:nvPicPr>
          <p:cNvPr id="10" name="Picture 2" descr="F:\Theo\iba_7_2020_autocount\Hina_IFNBKO_pair\working_images\new_val_train_etc\new_new_train\for graphs\Classification result 426.tif"/>
          <p:cNvPicPr>
            <a:picLocks noChangeAspect="1" noChangeArrowheads="1"/>
          </p:cNvPicPr>
          <p:nvPr/>
        </p:nvPicPr>
        <p:blipFill>
          <a:blip r:embed="rId7" cstate="print"/>
          <a:srcRect l="8438" t="16371" r="57812" b="39427"/>
          <a:stretch>
            <a:fillRect/>
          </a:stretch>
        </p:blipFill>
        <p:spPr bwMode="auto">
          <a:xfrm>
            <a:off x="1295400" y="2286000"/>
            <a:ext cx="2743200" cy="2057400"/>
          </a:xfrm>
          <a:prstGeom prst="rect">
            <a:avLst/>
          </a:prstGeom>
          <a:noFill/>
        </p:spPr>
      </p:pic>
      <p:pic>
        <p:nvPicPr>
          <p:cNvPr id="4" name="Content Placeholder 3" descr="BKO-426-S42-Iba-Syn-Cortex-10x-F2a_XY1562195154_Z0_T0_C2.tiff8bit.pngcropped.pngNpt3-3.tif"/>
          <p:cNvPicPr>
            <a:picLocks noGrp="1" noChangeAspect="1"/>
          </p:cNvPicPr>
          <p:nvPr>
            <p:ph idx="1"/>
          </p:nvPr>
        </p:nvPicPr>
        <p:blipFill>
          <a:blip r:embed="rId8" cstate="print"/>
          <a:srcRect l="8542" t="15152" r="56749" b="39390"/>
          <a:stretch>
            <a:fillRect/>
          </a:stretch>
        </p:blipFill>
        <p:spPr>
          <a:xfrm>
            <a:off x="1295400" y="152400"/>
            <a:ext cx="2743200" cy="2057400"/>
          </a:xfrm>
        </p:spPr>
      </p:pic>
      <p:sp>
        <p:nvSpPr>
          <p:cNvPr id="6" name="TextBox 5"/>
          <p:cNvSpPr txBox="1"/>
          <p:nvPr/>
        </p:nvSpPr>
        <p:spPr>
          <a:xfrm>
            <a:off x="3124200" y="1905000"/>
            <a:ext cx="533400" cy="215444"/>
          </a:xfrm>
          <a:prstGeom prst="rect">
            <a:avLst/>
          </a:prstGeom>
          <a:noFill/>
        </p:spPr>
        <p:txBody>
          <a:bodyPr wrap="square" rtlCol="0">
            <a:spAutoFit/>
          </a:bodyPr>
          <a:lstStyle/>
          <a:p>
            <a:r>
              <a:rPr lang="en-US" sz="800" dirty="0" smtClean="0">
                <a:solidFill>
                  <a:schemeClr val="bg1"/>
                </a:solidFill>
              </a:rPr>
              <a:t>100 </a:t>
            </a:r>
            <a:r>
              <a:rPr lang="el-GR" sz="800" dirty="0" smtClean="0">
                <a:solidFill>
                  <a:schemeClr val="bg1"/>
                </a:solidFill>
              </a:rPr>
              <a:t>μ</a:t>
            </a:r>
            <a:r>
              <a:rPr lang="en-US" sz="800" dirty="0" smtClean="0">
                <a:solidFill>
                  <a:schemeClr val="bg1"/>
                </a:solidFill>
              </a:rPr>
              <a:t>m</a:t>
            </a:r>
            <a:endParaRPr lang="en-US" sz="800" dirty="0">
              <a:solidFill>
                <a:schemeClr val="bg1"/>
              </a:solidFill>
            </a:endParaRPr>
          </a:p>
        </p:txBody>
      </p:sp>
      <p:sp>
        <p:nvSpPr>
          <p:cNvPr id="7" name="TextBox 6"/>
          <p:cNvSpPr txBox="1"/>
          <p:nvPr/>
        </p:nvSpPr>
        <p:spPr>
          <a:xfrm>
            <a:off x="6096000" y="1905000"/>
            <a:ext cx="533400" cy="215444"/>
          </a:xfrm>
          <a:prstGeom prst="rect">
            <a:avLst/>
          </a:prstGeom>
          <a:noFill/>
        </p:spPr>
        <p:txBody>
          <a:bodyPr wrap="square" rtlCol="0">
            <a:spAutoFit/>
          </a:bodyPr>
          <a:lstStyle/>
          <a:p>
            <a:r>
              <a:rPr lang="en-US" sz="800" dirty="0" smtClean="0">
                <a:solidFill>
                  <a:schemeClr val="bg1"/>
                </a:solidFill>
              </a:rPr>
              <a:t>100 </a:t>
            </a:r>
            <a:r>
              <a:rPr lang="el-GR" sz="800" dirty="0" smtClean="0">
                <a:solidFill>
                  <a:schemeClr val="bg1"/>
                </a:solidFill>
              </a:rPr>
              <a:t>μ</a:t>
            </a:r>
            <a:r>
              <a:rPr lang="en-US" sz="800" dirty="0" smtClean="0">
                <a:solidFill>
                  <a:schemeClr val="bg1"/>
                </a:solidFill>
              </a:rPr>
              <a:t>m</a:t>
            </a:r>
            <a:endParaRPr lang="en-US" sz="800" dirty="0">
              <a:solidFill>
                <a:schemeClr val="bg1"/>
              </a:solidFill>
            </a:endParaRPr>
          </a:p>
        </p:txBody>
      </p:sp>
      <p:sp>
        <p:nvSpPr>
          <p:cNvPr id="8" name="TextBox 7"/>
          <p:cNvSpPr txBox="1"/>
          <p:nvPr/>
        </p:nvSpPr>
        <p:spPr>
          <a:xfrm>
            <a:off x="1295400" y="152400"/>
            <a:ext cx="762000" cy="246221"/>
          </a:xfrm>
          <a:prstGeom prst="rect">
            <a:avLst/>
          </a:prstGeom>
          <a:noFill/>
        </p:spPr>
        <p:txBody>
          <a:bodyPr wrap="square" rtlCol="0">
            <a:spAutoFit/>
          </a:bodyPr>
          <a:lstStyle/>
          <a:p>
            <a:r>
              <a:rPr lang="en-US" sz="1000" dirty="0" smtClean="0">
                <a:solidFill>
                  <a:schemeClr val="bg1"/>
                </a:solidFill>
              </a:rPr>
              <a:t>Activated</a:t>
            </a:r>
            <a:endParaRPr lang="en-US" sz="1000" dirty="0">
              <a:solidFill>
                <a:schemeClr val="bg1"/>
              </a:solidFill>
            </a:endParaRPr>
          </a:p>
        </p:txBody>
      </p:sp>
      <p:sp>
        <p:nvSpPr>
          <p:cNvPr id="9" name="TextBox 8"/>
          <p:cNvSpPr txBox="1"/>
          <p:nvPr/>
        </p:nvSpPr>
        <p:spPr>
          <a:xfrm>
            <a:off x="4191000" y="152400"/>
            <a:ext cx="762000" cy="246221"/>
          </a:xfrm>
          <a:prstGeom prst="rect">
            <a:avLst/>
          </a:prstGeom>
          <a:noFill/>
        </p:spPr>
        <p:txBody>
          <a:bodyPr wrap="square" rtlCol="0">
            <a:spAutoFit/>
          </a:bodyPr>
          <a:lstStyle/>
          <a:p>
            <a:r>
              <a:rPr lang="en-US" sz="1000" dirty="0" smtClean="0">
                <a:solidFill>
                  <a:schemeClr val="bg1"/>
                </a:solidFill>
              </a:rPr>
              <a:t>Resting</a:t>
            </a:r>
            <a:endParaRPr lang="en-US" sz="1000" dirty="0">
              <a:solidFill>
                <a:schemeClr val="bg1"/>
              </a:solidFill>
            </a:endParaRPr>
          </a:p>
        </p:txBody>
      </p:sp>
      <p:sp>
        <p:nvSpPr>
          <p:cNvPr id="15" name="TextBox 14"/>
          <p:cNvSpPr txBox="1"/>
          <p:nvPr/>
        </p:nvSpPr>
        <p:spPr>
          <a:xfrm>
            <a:off x="6248400" y="152400"/>
            <a:ext cx="762000" cy="461665"/>
          </a:xfrm>
          <a:prstGeom prst="rect">
            <a:avLst/>
          </a:prstGeom>
          <a:noFill/>
        </p:spPr>
        <p:txBody>
          <a:bodyPr wrap="square" rtlCol="0">
            <a:spAutoFit/>
          </a:bodyPr>
          <a:lstStyle/>
          <a:p>
            <a:pPr algn="r"/>
            <a:r>
              <a:rPr lang="en-US" sz="2400" dirty="0" smtClean="0">
                <a:solidFill>
                  <a:schemeClr val="bg1"/>
                </a:solidFill>
              </a:rPr>
              <a:t>a</a:t>
            </a:r>
            <a:endParaRPr lang="en-US" sz="2400" dirty="0">
              <a:solidFill>
                <a:schemeClr val="bg1"/>
              </a:solidFill>
            </a:endParaRPr>
          </a:p>
        </p:txBody>
      </p:sp>
      <p:sp>
        <p:nvSpPr>
          <p:cNvPr id="16" name="TextBox 15"/>
          <p:cNvSpPr txBox="1"/>
          <p:nvPr/>
        </p:nvSpPr>
        <p:spPr>
          <a:xfrm>
            <a:off x="3276600" y="152400"/>
            <a:ext cx="762000" cy="461665"/>
          </a:xfrm>
          <a:prstGeom prst="rect">
            <a:avLst/>
          </a:prstGeom>
          <a:noFill/>
        </p:spPr>
        <p:txBody>
          <a:bodyPr wrap="square" rtlCol="0">
            <a:spAutoFit/>
          </a:bodyPr>
          <a:lstStyle/>
          <a:p>
            <a:pPr algn="r"/>
            <a:r>
              <a:rPr lang="en-US" sz="2400" dirty="0" smtClean="0">
                <a:solidFill>
                  <a:schemeClr val="bg1"/>
                </a:solidFill>
              </a:rPr>
              <a:t>a</a:t>
            </a:r>
            <a:endParaRPr lang="en-US" sz="2400" dirty="0">
              <a:solidFill>
                <a:schemeClr val="bg1"/>
              </a:solidFill>
            </a:endParaRPr>
          </a:p>
        </p:txBody>
      </p:sp>
      <p:sp>
        <p:nvSpPr>
          <p:cNvPr id="17" name="TextBox 16"/>
          <p:cNvSpPr txBox="1"/>
          <p:nvPr/>
        </p:nvSpPr>
        <p:spPr>
          <a:xfrm>
            <a:off x="3276600" y="3881735"/>
            <a:ext cx="762000" cy="461665"/>
          </a:xfrm>
          <a:prstGeom prst="rect">
            <a:avLst/>
          </a:prstGeom>
          <a:noFill/>
        </p:spPr>
        <p:txBody>
          <a:bodyPr wrap="square" rtlCol="0">
            <a:spAutoFit/>
          </a:bodyPr>
          <a:lstStyle/>
          <a:p>
            <a:pPr algn="r"/>
            <a:r>
              <a:rPr lang="en-US" sz="2400" dirty="0" smtClean="0">
                <a:solidFill>
                  <a:schemeClr val="bg1"/>
                </a:solidFill>
              </a:rPr>
              <a:t>b</a:t>
            </a:r>
            <a:endParaRPr lang="en-US" sz="2400" dirty="0">
              <a:solidFill>
                <a:schemeClr val="bg1"/>
              </a:solidFill>
            </a:endParaRPr>
          </a:p>
        </p:txBody>
      </p:sp>
      <p:sp>
        <p:nvSpPr>
          <p:cNvPr id="18" name="TextBox 17"/>
          <p:cNvSpPr txBox="1"/>
          <p:nvPr/>
        </p:nvSpPr>
        <p:spPr>
          <a:xfrm>
            <a:off x="6248400" y="3881735"/>
            <a:ext cx="762000" cy="461665"/>
          </a:xfrm>
          <a:prstGeom prst="rect">
            <a:avLst/>
          </a:prstGeom>
          <a:noFill/>
        </p:spPr>
        <p:txBody>
          <a:bodyPr wrap="square" rtlCol="0">
            <a:spAutoFit/>
          </a:bodyPr>
          <a:lstStyle/>
          <a:p>
            <a:pPr algn="r"/>
            <a:r>
              <a:rPr lang="en-US" sz="2400" dirty="0" smtClean="0">
                <a:solidFill>
                  <a:schemeClr val="bg1"/>
                </a:solidFill>
              </a:rPr>
              <a:t>b</a:t>
            </a:r>
            <a:endParaRPr lang="en-US" sz="2400" dirty="0">
              <a:solidFill>
                <a:schemeClr val="bg1"/>
              </a:solidFill>
            </a:endParaRPr>
          </a:p>
        </p:txBody>
      </p:sp>
      <p:sp>
        <p:nvSpPr>
          <p:cNvPr id="19" name="TextBox 18"/>
          <p:cNvSpPr txBox="1"/>
          <p:nvPr/>
        </p:nvSpPr>
        <p:spPr>
          <a:xfrm>
            <a:off x="6629400" y="6015335"/>
            <a:ext cx="381000" cy="461665"/>
          </a:xfrm>
          <a:prstGeom prst="rect">
            <a:avLst/>
          </a:prstGeom>
          <a:noFill/>
        </p:spPr>
        <p:txBody>
          <a:bodyPr wrap="square" rtlCol="0">
            <a:spAutoFit/>
          </a:bodyPr>
          <a:lstStyle/>
          <a:p>
            <a:pPr algn="r"/>
            <a:r>
              <a:rPr lang="en-US" sz="2400" dirty="0" smtClean="0"/>
              <a:t>c</a:t>
            </a:r>
            <a:endParaRPr lang="en-US" sz="2400" dirty="0"/>
          </a:p>
        </p:txBody>
      </p:sp>
      <p:sp>
        <p:nvSpPr>
          <p:cNvPr id="20" name="TextBox 19"/>
          <p:cNvSpPr txBox="1"/>
          <p:nvPr/>
        </p:nvSpPr>
        <p:spPr>
          <a:xfrm>
            <a:off x="3657600" y="6019800"/>
            <a:ext cx="381000" cy="461665"/>
          </a:xfrm>
          <a:prstGeom prst="rect">
            <a:avLst/>
          </a:prstGeom>
          <a:noFill/>
        </p:spPr>
        <p:txBody>
          <a:bodyPr wrap="square" rtlCol="0">
            <a:spAutoFit/>
          </a:bodyPr>
          <a:lstStyle/>
          <a:p>
            <a:pPr algn="r"/>
            <a:r>
              <a:rPr lang="en-US" sz="2400" dirty="0" smtClean="0"/>
              <a:t>c</a:t>
            </a:r>
            <a:endParaRPr lang="en-US" sz="240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Group 55"/>
          <p:cNvGrpSpPr/>
          <p:nvPr/>
        </p:nvGrpSpPr>
        <p:grpSpPr>
          <a:xfrm>
            <a:off x="1181844" y="10064"/>
            <a:ext cx="6895356" cy="5739399"/>
            <a:chOff x="8623840" y="5453388"/>
            <a:chExt cx="5450681" cy="4536915"/>
          </a:xfrm>
        </p:grpSpPr>
        <p:cxnSp>
          <p:nvCxnSpPr>
            <p:cNvPr id="48" name="Straight Arrow Connector 47"/>
            <p:cNvCxnSpPr/>
            <p:nvPr/>
          </p:nvCxnSpPr>
          <p:spPr>
            <a:xfrm flipH="1">
              <a:off x="11794084" y="6279305"/>
              <a:ext cx="338836" cy="552986"/>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grpSp>
          <p:nvGrpSpPr>
            <p:cNvPr id="49" name="Group 53"/>
            <p:cNvGrpSpPr/>
            <p:nvPr/>
          </p:nvGrpSpPr>
          <p:grpSpPr>
            <a:xfrm>
              <a:off x="8623840" y="5453388"/>
              <a:ext cx="5450681" cy="4536915"/>
              <a:chOff x="8623840" y="5453388"/>
              <a:chExt cx="5450681" cy="4536915"/>
            </a:xfrm>
          </p:grpSpPr>
          <p:grpSp>
            <p:nvGrpSpPr>
              <p:cNvPr id="50" name="Group 21"/>
              <p:cNvGrpSpPr/>
              <p:nvPr/>
            </p:nvGrpSpPr>
            <p:grpSpPr>
              <a:xfrm>
                <a:off x="8623840" y="5453388"/>
                <a:ext cx="5450681" cy="3734573"/>
                <a:chOff x="6102032" y="7146368"/>
                <a:chExt cx="5450681" cy="3734573"/>
              </a:xfrm>
            </p:grpSpPr>
            <p:sp>
              <p:nvSpPr>
                <p:cNvPr id="53" name="Rectangle 52"/>
                <p:cNvSpPr/>
                <p:nvPr/>
              </p:nvSpPr>
              <p:spPr>
                <a:xfrm>
                  <a:off x="8816340" y="10503197"/>
                  <a:ext cx="243840" cy="259080"/>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54" name="TextBox 53"/>
                <p:cNvSpPr txBox="1"/>
                <p:nvPr/>
              </p:nvSpPr>
              <p:spPr>
                <a:xfrm>
                  <a:off x="9423040" y="10224049"/>
                  <a:ext cx="2129673" cy="656892"/>
                </a:xfrm>
                <a:prstGeom prst="rect">
                  <a:avLst/>
                </a:prstGeom>
                <a:noFill/>
              </p:spPr>
              <p:txBody>
                <a:bodyPr wrap="square" rtlCol="0">
                  <a:spAutoFit/>
                </a:bodyPr>
                <a:lstStyle/>
                <a:p>
                  <a:r>
                    <a:rPr lang="en-US" sz="1600" dirty="0" smtClean="0"/>
                    <a:t>3 fields of view at 10x in cerebral cortex</a:t>
                  </a:r>
                </a:p>
                <a:p>
                  <a:pPr algn="ctr"/>
                  <a:r>
                    <a:rPr lang="en-US" sz="1600" dirty="0" smtClean="0"/>
                    <a:t>2/3 images at diff. focus depth</a:t>
                  </a:r>
                  <a:endParaRPr lang="en-US" sz="1600" dirty="0"/>
                </a:p>
              </p:txBody>
            </p:sp>
            <p:pic>
              <p:nvPicPr>
                <p:cNvPr id="55" name="Google Shape;114;p20"/>
                <p:cNvPicPr preferRelativeResize="0"/>
                <p:nvPr/>
              </p:nvPicPr>
              <p:blipFill>
                <a:blip r:embed="rId3" cstate="print">
                  <a:alphaModFix/>
                </a:blip>
                <a:stretch>
                  <a:fillRect/>
                </a:stretch>
              </p:blipFill>
              <p:spPr>
                <a:xfrm>
                  <a:off x="8589432" y="8570991"/>
                  <a:ext cx="592667" cy="571500"/>
                </a:xfrm>
                <a:prstGeom prst="rect">
                  <a:avLst/>
                </a:prstGeom>
                <a:noFill/>
                <a:ln>
                  <a:noFill/>
                </a:ln>
              </p:spPr>
            </p:pic>
            <p:sp>
              <p:nvSpPr>
                <p:cNvPr id="56" name="AutoShape 2" descr="GENSAT Project at Rockefeller University, Mouse Brain Atlas, Image Navigator"/>
                <p:cNvSpPr>
                  <a:spLocks noChangeAspect="1" noChangeArrowheads="1"/>
                </p:cNvSpPr>
                <p:nvPr/>
              </p:nvSpPr>
              <p:spPr bwMode="auto">
                <a:xfrm>
                  <a:off x="7577455" y="7146368"/>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sz="1100"/>
                </a:p>
              </p:txBody>
            </p:sp>
            <p:sp>
              <p:nvSpPr>
                <p:cNvPr id="57" name="AutoShape 4" descr="GENSAT Project at Rockefeller University, Mouse Brain Atlas, Image Navigator"/>
                <p:cNvSpPr>
                  <a:spLocks noChangeAspect="1" noChangeArrowheads="1"/>
                </p:cNvSpPr>
                <p:nvPr/>
              </p:nvSpPr>
              <p:spPr bwMode="auto">
                <a:xfrm>
                  <a:off x="7577455" y="7146368"/>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sz="1100"/>
                </a:p>
              </p:txBody>
            </p:sp>
            <p:sp>
              <p:nvSpPr>
                <p:cNvPr id="58" name="AutoShape 6" descr="GENSAT Project at Rockefeller University, Mouse Brain Atlas, Image Navigator"/>
                <p:cNvSpPr>
                  <a:spLocks noChangeAspect="1" noChangeArrowheads="1"/>
                </p:cNvSpPr>
                <p:nvPr/>
              </p:nvSpPr>
              <p:spPr bwMode="auto">
                <a:xfrm>
                  <a:off x="7577455" y="7146368"/>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sz="1100"/>
                </a:p>
              </p:txBody>
            </p:sp>
            <p:pic>
              <p:nvPicPr>
                <p:cNvPr id="59" name="Picture 9"/>
                <p:cNvPicPr>
                  <a:picLocks noChangeAspect="1" noChangeArrowheads="1"/>
                </p:cNvPicPr>
                <p:nvPr/>
              </p:nvPicPr>
              <p:blipFill>
                <a:blip r:embed="rId4" cstate="print"/>
                <a:srcRect/>
                <a:stretch>
                  <a:fillRect/>
                </a:stretch>
              </p:blipFill>
              <p:spPr bwMode="auto">
                <a:xfrm>
                  <a:off x="8319914" y="9378711"/>
                  <a:ext cx="1147936" cy="514350"/>
                </a:xfrm>
                <a:prstGeom prst="rect">
                  <a:avLst/>
                </a:prstGeom>
                <a:noFill/>
                <a:ln w="9525">
                  <a:noFill/>
                  <a:miter lim="800000"/>
                  <a:headEnd/>
                  <a:tailEnd/>
                </a:ln>
              </p:spPr>
            </p:pic>
            <p:sp>
              <p:nvSpPr>
                <p:cNvPr id="60" name="TextBox 59"/>
                <p:cNvSpPr txBox="1"/>
                <p:nvPr/>
              </p:nvSpPr>
              <p:spPr>
                <a:xfrm>
                  <a:off x="9860687" y="9325051"/>
                  <a:ext cx="1511321" cy="656891"/>
                </a:xfrm>
                <a:prstGeom prst="rect">
                  <a:avLst/>
                </a:prstGeom>
                <a:noFill/>
              </p:spPr>
              <p:txBody>
                <a:bodyPr wrap="square" rtlCol="0">
                  <a:spAutoFit/>
                </a:bodyPr>
                <a:lstStyle/>
                <a:p>
                  <a:r>
                    <a:rPr lang="en-US" sz="1600" dirty="0" smtClean="0"/>
                    <a:t>3 Iba-1 stained </a:t>
                  </a:r>
                  <a:r>
                    <a:rPr lang="en-US" sz="1600" dirty="0" err="1" smtClean="0"/>
                    <a:t>Sagittal</a:t>
                  </a:r>
                  <a:r>
                    <a:rPr lang="en-US" sz="1600" dirty="0" smtClean="0"/>
                    <a:t> sections each mouse brain</a:t>
                  </a:r>
                  <a:endParaRPr lang="en-US" sz="1600" dirty="0"/>
                </a:p>
              </p:txBody>
            </p:sp>
            <p:sp>
              <p:nvSpPr>
                <p:cNvPr id="61" name="TextBox 60"/>
                <p:cNvSpPr txBox="1"/>
                <p:nvPr/>
              </p:nvSpPr>
              <p:spPr>
                <a:xfrm>
                  <a:off x="6102032" y="7630520"/>
                  <a:ext cx="4892040" cy="291952"/>
                </a:xfrm>
                <a:prstGeom prst="rect">
                  <a:avLst/>
                </a:prstGeom>
                <a:noFill/>
              </p:spPr>
              <p:txBody>
                <a:bodyPr wrap="square" rtlCol="0">
                  <a:spAutoFit/>
                </a:bodyPr>
                <a:lstStyle/>
                <a:p>
                  <a:pPr algn="ctr"/>
                  <a:r>
                    <a:rPr lang="en-US" b="1" dirty="0" smtClean="0"/>
                    <a:t>Genotypes:  Resting (WT)	activated </a:t>
                  </a:r>
                  <a:r>
                    <a:rPr lang="en-US" b="1" smtClean="0"/>
                    <a:t>(gp120tg)</a:t>
                  </a:r>
                  <a:endParaRPr lang="en-US" b="1" dirty="0"/>
                </a:p>
              </p:txBody>
            </p:sp>
            <p:cxnSp>
              <p:nvCxnSpPr>
                <p:cNvPr id="62" name="Straight Arrow Connector 61"/>
                <p:cNvCxnSpPr/>
                <p:nvPr/>
              </p:nvCxnSpPr>
              <p:spPr>
                <a:xfrm>
                  <a:off x="8195564" y="7972285"/>
                  <a:ext cx="338836" cy="552986"/>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a:off x="8938260" y="9973071"/>
                  <a:ext cx="0" cy="434340"/>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4" name="TextBox 63"/>
                <p:cNvSpPr txBox="1"/>
                <p:nvPr/>
              </p:nvSpPr>
              <p:spPr>
                <a:xfrm>
                  <a:off x="9349741" y="8711961"/>
                  <a:ext cx="1767840" cy="267622"/>
                </a:xfrm>
                <a:prstGeom prst="rect">
                  <a:avLst/>
                </a:prstGeom>
                <a:noFill/>
              </p:spPr>
              <p:txBody>
                <a:bodyPr wrap="square" rtlCol="0">
                  <a:spAutoFit/>
                </a:bodyPr>
                <a:lstStyle/>
                <a:p>
                  <a:r>
                    <a:rPr lang="en-US" sz="1600" dirty="0" smtClean="0"/>
                    <a:t>  6 male mice</a:t>
                  </a:r>
                  <a:endParaRPr lang="en-US" sz="1600" dirty="0"/>
                </a:p>
              </p:txBody>
            </p:sp>
          </p:grpSp>
          <p:sp>
            <p:nvSpPr>
              <p:cNvPr id="51" name="Rectangle 50"/>
              <p:cNvSpPr/>
              <p:nvPr/>
            </p:nvSpPr>
            <p:spPr>
              <a:xfrm>
                <a:off x="12376565" y="9731223"/>
                <a:ext cx="243840" cy="259080"/>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52" name="Rectangle 51"/>
              <p:cNvSpPr/>
              <p:nvPr/>
            </p:nvSpPr>
            <p:spPr>
              <a:xfrm>
                <a:off x="12445275" y="9669841"/>
                <a:ext cx="243840" cy="259080"/>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grpSp>
      </p:grpSp>
      <p:sp>
        <p:nvSpPr>
          <p:cNvPr id="37" name="TextBox 36"/>
          <p:cNvSpPr txBox="1"/>
          <p:nvPr/>
        </p:nvSpPr>
        <p:spPr>
          <a:xfrm>
            <a:off x="990600" y="5706069"/>
            <a:ext cx="3246110" cy="923331"/>
          </a:xfrm>
          <a:prstGeom prst="rect">
            <a:avLst/>
          </a:prstGeom>
          <a:noFill/>
        </p:spPr>
        <p:txBody>
          <a:bodyPr wrap="square" rtlCol="0">
            <a:spAutoFit/>
          </a:bodyPr>
          <a:lstStyle/>
          <a:p>
            <a:pPr algn="ctr"/>
            <a:r>
              <a:rPr lang="en-US" b="1" u="sng" dirty="0" smtClean="0"/>
              <a:t>Validation Data</a:t>
            </a:r>
            <a:r>
              <a:rPr lang="en-US" b="1" dirty="0" smtClean="0"/>
              <a:t>:  </a:t>
            </a:r>
          </a:p>
          <a:p>
            <a:pPr algn="ctr"/>
            <a:r>
              <a:rPr lang="en-US" b="1" dirty="0" smtClean="0"/>
              <a:t>Resting =5 </a:t>
            </a:r>
          </a:p>
          <a:p>
            <a:pPr algn="ctr"/>
            <a:r>
              <a:rPr lang="en-US" b="1" dirty="0" smtClean="0"/>
              <a:t>Active  =5</a:t>
            </a:r>
            <a:endParaRPr lang="en-US" b="1" dirty="0"/>
          </a:p>
        </p:txBody>
      </p:sp>
      <p:cxnSp>
        <p:nvCxnSpPr>
          <p:cNvPr id="38" name="Straight Arrow Connector 37"/>
          <p:cNvCxnSpPr/>
          <p:nvPr/>
        </p:nvCxnSpPr>
        <p:spPr>
          <a:xfrm flipH="1">
            <a:off x="3999223" y="4726112"/>
            <a:ext cx="551226" cy="489979"/>
          </a:xfrm>
          <a:prstGeom prst="straightConnector1">
            <a:avLst/>
          </a:prstGeom>
          <a:ln w="28575">
            <a:solidFill>
              <a:schemeClr val="tx1"/>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4979180" y="4726112"/>
            <a:ext cx="551226" cy="489979"/>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5897890" y="5706069"/>
            <a:ext cx="3246110" cy="923330"/>
          </a:xfrm>
          <a:prstGeom prst="rect">
            <a:avLst/>
          </a:prstGeom>
          <a:noFill/>
        </p:spPr>
        <p:txBody>
          <a:bodyPr wrap="square" rtlCol="0">
            <a:spAutoFit/>
          </a:bodyPr>
          <a:lstStyle/>
          <a:p>
            <a:pPr algn="ctr"/>
            <a:r>
              <a:rPr lang="en-US" b="1" u="sng" dirty="0" smtClean="0"/>
              <a:t>Unseen Dataset</a:t>
            </a:r>
            <a:r>
              <a:rPr lang="en-US" b="1" dirty="0" smtClean="0"/>
              <a:t>:  </a:t>
            </a:r>
          </a:p>
          <a:p>
            <a:pPr algn="ctr"/>
            <a:r>
              <a:rPr lang="en-US" b="1" dirty="0" smtClean="0"/>
              <a:t>Resting =22 </a:t>
            </a:r>
          </a:p>
          <a:p>
            <a:pPr algn="ctr"/>
            <a:r>
              <a:rPr lang="en-US" b="1" dirty="0" smtClean="0"/>
              <a:t>Active =20</a:t>
            </a:r>
            <a:endParaRPr lang="en-US" b="1" dirty="0"/>
          </a:p>
        </p:txBody>
      </p:sp>
      <p:sp>
        <p:nvSpPr>
          <p:cNvPr id="28" name="Rectangle 27"/>
          <p:cNvSpPr/>
          <p:nvPr/>
        </p:nvSpPr>
        <p:spPr>
          <a:xfrm>
            <a:off x="2514600" y="4648200"/>
            <a:ext cx="762000" cy="50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t>TWS</a:t>
            </a:r>
            <a:endParaRPr lang="en-US" sz="1400" dirty="0"/>
          </a:p>
        </p:txBody>
      </p:sp>
      <p:sp>
        <p:nvSpPr>
          <p:cNvPr id="30" name="Rectangle 29"/>
          <p:cNvSpPr/>
          <p:nvPr/>
        </p:nvSpPr>
        <p:spPr>
          <a:xfrm>
            <a:off x="4724400" y="4191000"/>
            <a:ext cx="308469" cy="327748"/>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34" name="Rectangle 33"/>
          <p:cNvSpPr/>
          <p:nvPr/>
        </p:nvSpPr>
        <p:spPr>
          <a:xfrm>
            <a:off x="3567010" y="5411651"/>
            <a:ext cx="308469" cy="327748"/>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36" name="Rectangle 35"/>
          <p:cNvSpPr/>
          <p:nvPr/>
        </p:nvSpPr>
        <p:spPr>
          <a:xfrm>
            <a:off x="3653931" y="5334000"/>
            <a:ext cx="308469" cy="327748"/>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grpSp>
        <p:nvGrpSpPr>
          <p:cNvPr id="66" name="Group 65"/>
          <p:cNvGrpSpPr/>
          <p:nvPr/>
        </p:nvGrpSpPr>
        <p:grpSpPr>
          <a:xfrm>
            <a:off x="381000" y="3124200"/>
            <a:ext cx="3246110" cy="1513936"/>
            <a:chOff x="219713" y="3657600"/>
            <a:chExt cx="3246110" cy="1513936"/>
          </a:xfrm>
        </p:grpSpPr>
        <p:sp>
          <p:nvSpPr>
            <p:cNvPr id="46" name="TextBox 45"/>
            <p:cNvSpPr txBox="1"/>
            <p:nvPr/>
          </p:nvSpPr>
          <p:spPr>
            <a:xfrm>
              <a:off x="219713" y="4248205"/>
              <a:ext cx="3246110" cy="923331"/>
            </a:xfrm>
            <a:prstGeom prst="rect">
              <a:avLst/>
            </a:prstGeom>
            <a:noFill/>
          </p:spPr>
          <p:txBody>
            <a:bodyPr wrap="square" rtlCol="0">
              <a:spAutoFit/>
            </a:bodyPr>
            <a:lstStyle/>
            <a:p>
              <a:pPr algn="ctr"/>
              <a:r>
                <a:rPr lang="en-US" b="1" u="sng" dirty="0" smtClean="0"/>
                <a:t>Training Data</a:t>
              </a:r>
              <a:r>
                <a:rPr lang="en-US" b="1" dirty="0" smtClean="0"/>
                <a:t>:  </a:t>
              </a:r>
            </a:p>
            <a:p>
              <a:pPr algn="ctr"/>
              <a:r>
                <a:rPr lang="en-US" b="1" dirty="0" smtClean="0"/>
                <a:t>Resting =5 </a:t>
              </a:r>
            </a:p>
            <a:p>
              <a:pPr algn="ctr"/>
              <a:r>
                <a:rPr lang="en-US" b="1" dirty="0" smtClean="0"/>
                <a:t>Active  =5</a:t>
              </a:r>
              <a:endParaRPr lang="en-US" b="1" dirty="0"/>
            </a:p>
          </p:txBody>
        </p:sp>
        <p:pic>
          <p:nvPicPr>
            <p:cNvPr id="65" name="Picture 4"/>
            <p:cNvPicPr>
              <a:picLocks noChangeAspect="1" noChangeArrowheads="1"/>
            </p:cNvPicPr>
            <p:nvPr/>
          </p:nvPicPr>
          <p:blipFill>
            <a:blip r:embed="rId5" cstate="print"/>
            <a:srcRect/>
            <a:stretch>
              <a:fillRect/>
            </a:stretch>
          </p:blipFill>
          <p:spPr bwMode="auto">
            <a:xfrm>
              <a:off x="1371600" y="3657600"/>
              <a:ext cx="635520" cy="673632"/>
            </a:xfrm>
            <a:prstGeom prst="rect">
              <a:avLst/>
            </a:prstGeom>
            <a:noFill/>
            <a:ln w="9525">
              <a:noFill/>
              <a:miter lim="800000"/>
              <a:headEnd/>
              <a:tailEnd/>
            </a:ln>
          </p:spPr>
        </p:pic>
      </p:grpSp>
      <p:sp>
        <p:nvSpPr>
          <p:cNvPr id="74" name="Left-Right Arrow 73"/>
          <p:cNvSpPr/>
          <p:nvPr/>
        </p:nvSpPr>
        <p:spPr>
          <a:xfrm rot="3600000">
            <a:off x="2665632" y="4284516"/>
            <a:ext cx="1447800" cy="304800"/>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p:cNvSpPr/>
          <p:nvPr/>
        </p:nvSpPr>
        <p:spPr>
          <a:xfrm>
            <a:off x="2819400" y="3354251"/>
            <a:ext cx="308469" cy="327748"/>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76" name="Rectangle 75"/>
          <p:cNvSpPr/>
          <p:nvPr/>
        </p:nvSpPr>
        <p:spPr>
          <a:xfrm>
            <a:off x="2906321" y="3276600"/>
            <a:ext cx="308469" cy="327748"/>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95"/>
          <p:cNvGrpSpPr/>
          <p:nvPr/>
        </p:nvGrpSpPr>
        <p:grpSpPr>
          <a:xfrm rot="3282619">
            <a:off x="6759233" y="6175150"/>
            <a:ext cx="990600" cy="457200"/>
            <a:chOff x="6781800" y="6477000"/>
            <a:chExt cx="990600" cy="457200"/>
          </a:xfrm>
        </p:grpSpPr>
        <p:sp>
          <p:nvSpPr>
            <p:cNvPr id="94" name="Curved Right Arrow 93"/>
            <p:cNvSpPr/>
            <p:nvPr/>
          </p:nvSpPr>
          <p:spPr>
            <a:xfrm rot="16200000">
              <a:off x="7162800" y="6248400"/>
              <a:ext cx="304800" cy="914400"/>
            </a:xfrm>
            <a:prstGeom prst="curvedRightArrow">
              <a:avLst>
                <a:gd name="adj1" fmla="val 25000"/>
                <a:gd name="adj2" fmla="val 52050"/>
                <a:gd name="adj3" fmla="val 43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95" name="Rectangle 94"/>
            <p:cNvSpPr/>
            <p:nvPr/>
          </p:nvSpPr>
          <p:spPr>
            <a:xfrm>
              <a:off x="6781800" y="6477000"/>
              <a:ext cx="533400"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26" name="File"/>
          <p:cNvSpPr>
            <a:spLocks noEditPoints="1" noChangeArrowheads="1"/>
          </p:cNvSpPr>
          <p:nvPr/>
        </p:nvSpPr>
        <p:spPr bwMode="auto">
          <a:xfrm>
            <a:off x="0" y="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400" dirty="0" smtClean="0"/>
              <a:t>ORIGIN</a:t>
            </a:r>
            <a:endParaRPr lang="en-US" sz="1400" dirty="0"/>
          </a:p>
        </p:txBody>
      </p:sp>
      <p:sp>
        <p:nvSpPr>
          <p:cNvPr id="6" name="File"/>
          <p:cNvSpPr>
            <a:spLocks noEditPoints="1" noChangeArrowheads="1"/>
          </p:cNvSpPr>
          <p:nvPr/>
        </p:nvSpPr>
        <p:spPr bwMode="auto">
          <a:xfrm>
            <a:off x="2743200" y="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400" dirty="0" smtClean="0"/>
              <a:t>Training Data</a:t>
            </a:r>
            <a:endParaRPr lang="en-US" sz="1400" dirty="0"/>
          </a:p>
        </p:txBody>
      </p:sp>
      <p:sp>
        <p:nvSpPr>
          <p:cNvPr id="14" name="Rectangle 13"/>
          <p:cNvSpPr/>
          <p:nvPr/>
        </p:nvSpPr>
        <p:spPr>
          <a:xfrm>
            <a:off x="1600200" y="762000"/>
            <a:ext cx="762000" cy="50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t>TWS</a:t>
            </a:r>
            <a:endParaRPr lang="en-US" sz="1400" dirty="0"/>
          </a:p>
        </p:txBody>
      </p:sp>
      <p:grpSp>
        <p:nvGrpSpPr>
          <p:cNvPr id="3" name="Group 16"/>
          <p:cNvGrpSpPr/>
          <p:nvPr/>
        </p:nvGrpSpPr>
        <p:grpSpPr>
          <a:xfrm>
            <a:off x="4343400" y="228600"/>
            <a:ext cx="1828800" cy="600075"/>
            <a:chOff x="228600" y="2828925"/>
            <a:chExt cx="1828800" cy="600075"/>
          </a:xfrm>
        </p:grpSpPr>
        <p:pic>
          <p:nvPicPr>
            <p:cNvPr id="1027" name="Picture 3"/>
            <p:cNvPicPr>
              <a:picLocks noChangeAspect="1" noChangeArrowheads="1"/>
            </p:cNvPicPr>
            <p:nvPr/>
          </p:nvPicPr>
          <p:blipFill>
            <a:blip r:embed="rId3" cstate="print"/>
            <a:srcRect/>
            <a:stretch>
              <a:fillRect/>
            </a:stretch>
          </p:blipFill>
          <p:spPr bwMode="auto">
            <a:xfrm>
              <a:off x="228600" y="2828925"/>
              <a:ext cx="1057275" cy="600075"/>
            </a:xfrm>
            <a:prstGeom prst="rect">
              <a:avLst/>
            </a:prstGeom>
            <a:noFill/>
            <a:ln w="9525">
              <a:noFill/>
              <a:miter lim="800000"/>
              <a:headEnd/>
              <a:tailEnd/>
            </a:ln>
            <a:effectLst/>
          </p:spPr>
        </p:pic>
        <p:sp>
          <p:nvSpPr>
            <p:cNvPr id="16" name="TextBox 15"/>
            <p:cNvSpPr txBox="1"/>
            <p:nvPr/>
          </p:nvSpPr>
          <p:spPr>
            <a:xfrm>
              <a:off x="1371600" y="2895600"/>
              <a:ext cx="685800" cy="381000"/>
            </a:xfrm>
            <a:prstGeom prst="rect">
              <a:avLst/>
            </a:prstGeom>
            <a:noFill/>
          </p:spPr>
          <p:txBody>
            <a:bodyPr wrap="square" rtlCol="0">
              <a:spAutoFit/>
            </a:bodyPr>
            <a:lstStyle/>
            <a:p>
              <a:r>
                <a:rPr lang="en-US" dirty="0" smtClean="0"/>
                <a:t>X 10</a:t>
              </a:r>
              <a:endParaRPr lang="en-US" dirty="0"/>
            </a:p>
          </p:txBody>
        </p:sp>
      </p:grpSp>
      <p:grpSp>
        <p:nvGrpSpPr>
          <p:cNvPr id="4" name="Group 41"/>
          <p:cNvGrpSpPr/>
          <p:nvPr/>
        </p:nvGrpSpPr>
        <p:grpSpPr>
          <a:xfrm>
            <a:off x="2743200" y="1916668"/>
            <a:ext cx="2895600" cy="809625"/>
            <a:chOff x="3581400" y="1752600"/>
            <a:chExt cx="2895600" cy="809625"/>
          </a:xfrm>
        </p:grpSpPr>
        <p:sp>
          <p:nvSpPr>
            <p:cNvPr id="8" name="File"/>
            <p:cNvSpPr>
              <a:spLocks noEditPoints="1" noChangeArrowheads="1"/>
            </p:cNvSpPr>
            <p:nvPr/>
          </p:nvSpPr>
          <p:spPr bwMode="auto">
            <a:xfrm>
              <a:off x="3581400" y="17526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400" dirty="0" smtClean="0"/>
                <a:t>Validation Hand Counts</a:t>
              </a:r>
              <a:endParaRPr lang="en-US" sz="1400" dirty="0"/>
            </a:p>
          </p:txBody>
        </p:sp>
        <p:sp>
          <p:nvSpPr>
            <p:cNvPr id="21" name="TextBox 20"/>
            <p:cNvSpPr txBox="1"/>
            <p:nvPr/>
          </p:nvSpPr>
          <p:spPr>
            <a:xfrm>
              <a:off x="5029200" y="2057400"/>
              <a:ext cx="1447800" cy="369332"/>
            </a:xfrm>
            <a:prstGeom prst="rect">
              <a:avLst/>
            </a:prstGeom>
            <a:noFill/>
          </p:spPr>
          <p:txBody>
            <a:bodyPr wrap="square" rtlCol="0">
              <a:spAutoFit/>
            </a:bodyPr>
            <a:lstStyle/>
            <a:p>
              <a:r>
                <a:rPr lang="en-US" dirty="0" smtClean="0"/>
                <a:t>.</a:t>
              </a:r>
              <a:r>
                <a:rPr lang="en-US" dirty="0" err="1" smtClean="0"/>
                <a:t>roi</a:t>
              </a:r>
              <a:r>
                <a:rPr lang="en-US" dirty="0" smtClean="0"/>
                <a:t> files x 10</a:t>
              </a:r>
              <a:endParaRPr lang="en-US" dirty="0"/>
            </a:p>
          </p:txBody>
        </p:sp>
      </p:grpSp>
      <p:grpSp>
        <p:nvGrpSpPr>
          <p:cNvPr id="13" name="Group 39"/>
          <p:cNvGrpSpPr/>
          <p:nvPr/>
        </p:nvGrpSpPr>
        <p:grpSpPr>
          <a:xfrm>
            <a:off x="2743200" y="1002268"/>
            <a:ext cx="3124200" cy="809625"/>
            <a:chOff x="5029200" y="1752600"/>
            <a:chExt cx="3124200" cy="809625"/>
          </a:xfrm>
        </p:grpSpPr>
        <p:sp>
          <p:nvSpPr>
            <p:cNvPr id="5" name="File"/>
            <p:cNvSpPr>
              <a:spLocks noEditPoints="1" noChangeArrowheads="1"/>
            </p:cNvSpPr>
            <p:nvPr/>
          </p:nvSpPr>
          <p:spPr bwMode="auto">
            <a:xfrm>
              <a:off x="5029200" y="17526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400" dirty="0" smtClean="0"/>
                <a:t>Classifiers</a:t>
              </a:r>
              <a:endParaRPr lang="en-US" sz="1400" dirty="0"/>
            </a:p>
          </p:txBody>
        </p:sp>
        <p:sp>
          <p:nvSpPr>
            <p:cNvPr id="22" name="TextBox 21"/>
            <p:cNvSpPr txBox="1"/>
            <p:nvPr/>
          </p:nvSpPr>
          <p:spPr>
            <a:xfrm>
              <a:off x="6400800" y="2057400"/>
              <a:ext cx="1752600" cy="369332"/>
            </a:xfrm>
            <a:prstGeom prst="rect">
              <a:avLst/>
            </a:prstGeom>
            <a:noFill/>
          </p:spPr>
          <p:txBody>
            <a:bodyPr wrap="square" rtlCol="0">
              <a:spAutoFit/>
            </a:bodyPr>
            <a:lstStyle/>
            <a:p>
              <a:r>
                <a:rPr lang="en-US" dirty="0" smtClean="0"/>
                <a:t>.model files x 25</a:t>
              </a:r>
              <a:endParaRPr lang="en-US" dirty="0"/>
            </a:p>
          </p:txBody>
        </p:sp>
      </p:grpSp>
      <p:grpSp>
        <p:nvGrpSpPr>
          <p:cNvPr id="15" name="Group 79"/>
          <p:cNvGrpSpPr/>
          <p:nvPr/>
        </p:nvGrpSpPr>
        <p:grpSpPr>
          <a:xfrm>
            <a:off x="2743200" y="2831068"/>
            <a:ext cx="6438900" cy="3886200"/>
            <a:chOff x="2590800" y="2362200"/>
            <a:chExt cx="6438900" cy="3886200"/>
          </a:xfrm>
        </p:grpSpPr>
        <p:sp>
          <p:nvSpPr>
            <p:cNvPr id="7" name="File"/>
            <p:cNvSpPr>
              <a:spLocks noEditPoints="1" noChangeArrowheads="1"/>
            </p:cNvSpPr>
            <p:nvPr/>
          </p:nvSpPr>
          <p:spPr bwMode="auto">
            <a:xfrm>
              <a:off x="2590800" y="2362200"/>
              <a:ext cx="1413164"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400" dirty="0" smtClean="0"/>
                <a:t>Validation Data</a:t>
              </a:r>
              <a:endParaRPr lang="en-US" sz="1400" dirty="0"/>
            </a:p>
          </p:txBody>
        </p:sp>
        <p:grpSp>
          <p:nvGrpSpPr>
            <p:cNvPr id="17" name="Group 23"/>
            <p:cNvGrpSpPr/>
            <p:nvPr/>
          </p:nvGrpSpPr>
          <p:grpSpPr>
            <a:xfrm>
              <a:off x="2590800" y="3200399"/>
              <a:ext cx="1447800" cy="2971801"/>
              <a:chOff x="7467600" y="1752600"/>
              <a:chExt cx="1447800" cy="2971801"/>
            </a:xfrm>
          </p:grpSpPr>
          <p:sp>
            <p:nvSpPr>
              <p:cNvPr id="9" name="File"/>
              <p:cNvSpPr>
                <a:spLocks noEditPoints="1" noChangeArrowheads="1"/>
              </p:cNvSpPr>
              <p:nvPr/>
            </p:nvSpPr>
            <p:spPr bwMode="auto">
              <a:xfrm>
                <a:off x="7467600" y="1752600"/>
                <a:ext cx="14478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400" dirty="0" err="1" smtClean="0"/>
                  <a:t>Weka</a:t>
                </a:r>
                <a:r>
                  <a:rPr lang="en-US" sz="1400" dirty="0" smtClean="0"/>
                  <a:t> Output</a:t>
                </a:r>
                <a:endParaRPr lang="en-US" sz="1400" dirty="0"/>
              </a:p>
            </p:txBody>
          </p:sp>
          <p:grpSp>
            <p:nvGrpSpPr>
              <p:cNvPr id="18" name="Group 12"/>
              <p:cNvGrpSpPr/>
              <p:nvPr/>
            </p:nvGrpSpPr>
            <p:grpSpPr>
              <a:xfrm>
                <a:off x="7467600" y="2362200"/>
                <a:ext cx="1447800" cy="2362201"/>
                <a:chOff x="4724400" y="3190874"/>
                <a:chExt cx="1447800" cy="2362201"/>
              </a:xfrm>
            </p:grpSpPr>
            <p:sp>
              <p:nvSpPr>
                <p:cNvPr id="10" name="File"/>
                <p:cNvSpPr>
                  <a:spLocks noEditPoints="1" noChangeArrowheads="1"/>
                </p:cNvSpPr>
                <p:nvPr/>
              </p:nvSpPr>
              <p:spPr bwMode="auto">
                <a:xfrm>
                  <a:off x="4724400" y="3190874"/>
                  <a:ext cx="1447800" cy="90487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600" dirty="0" err="1" smtClean="0"/>
                    <a:t>Weka</a:t>
                  </a:r>
                  <a:r>
                    <a:rPr lang="en-US" sz="1600" dirty="0" smtClean="0"/>
                    <a:t> Output </a:t>
                  </a:r>
                  <a:r>
                    <a:rPr lang="en-US" sz="1600" dirty="0" err="1" smtClean="0"/>
                    <a:t>Thresholded</a:t>
                  </a:r>
                  <a:endParaRPr lang="en-US" sz="1600" dirty="0"/>
                </a:p>
              </p:txBody>
            </p:sp>
            <p:sp>
              <p:nvSpPr>
                <p:cNvPr id="11" name="File"/>
                <p:cNvSpPr>
                  <a:spLocks noEditPoints="1" noChangeArrowheads="1"/>
                </p:cNvSpPr>
                <p:nvPr/>
              </p:nvSpPr>
              <p:spPr bwMode="auto">
                <a:xfrm>
                  <a:off x="4724400" y="3962400"/>
                  <a:ext cx="1447800" cy="90487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600" dirty="0" err="1" smtClean="0"/>
                    <a:t>Weka</a:t>
                  </a:r>
                  <a:r>
                    <a:rPr lang="en-US" sz="1600" dirty="0" smtClean="0"/>
                    <a:t> Output Projected</a:t>
                  </a:r>
                  <a:endParaRPr lang="en-US" sz="1600" dirty="0"/>
                </a:p>
              </p:txBody>
            </p:sp>
            <p:sp>
              <p:nvSpPr>
                <p:cNvPr id="12" name="File"/>
                <p:cNvSpPr>
                  <a:spLocks noEditPoints="1" noChangeArrowheads="1"/>
                </p:cNvSpPr>
                <p:nvPr/>
              </p:nvSpPr>
              <p:spPr bwMode="auto">
                <a:xfrm>
                  <a:off x="4724400" y="4648200"/>
                  <a:ext cx="1447800" cy="90487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600" dirty="0" err="1" smtClean="0"/>
                    <a:t>Weka</a:t>
                  </a:r>
                  <a:r>
                    <a:rPr lang="en-US" sz="1600" dirty="0" smtClean="0"/>
                    <a:t> Output Counted</a:t>
                  </a:r>
                  <a:endParaRPr lang="en-US" sz="1600" dirty="0"/>
                </a:p>
              </p:txBody>
            </p:sp>
          </p:grpSp>
        </p:grpSp>
        <p:grpSp>
          <p:nvGrpSpPr>
            <p:cNvPr id="20" name="Group 78"/>
            <p:cNvGrpSpPr/>
            <p:nvPr/>
          </p:nvGrpSpPr>
          <p:grpSpPr>
            <a:xfrm>
              <a:off x="6400800" y="2590800"/>
              <a:ext cx="2628900" cy="3429000"/>
              <a:chOff x="6515100" y="2590800"/>
              <a:chExt cx="2628900" cy="3429000"/>
            </a:xfrm>
          </p:grpSpPr>
          <p:grpSp>
            <p:nvGrpSpPr>
              <p:cNvPr id="23" name="Group 43"/>
              <p:cNvGrpSpPr/>
              <p:nvPr/>
            </p:nvGrpSpPr>
            <p:grpSpPr>
              <a:xfrm>
                <a:off x="6515100" y="2590800"/>
                <a:ext cx="1104900" cy="3429000"/>
                <a:chOff x="5905500" y="2590800"/>
                <a:chExt cx="1104900" cy="3429000"/>
              </a:xfrm>
            </p:grpSpPr>
            <p:pic>
              <p:nvPicPr>
                <p:cNvPr id="19" name="Picture 3"/>
                <p:cNvPicPr>
                  <a:picLocks noChangeAspect="1" noChangeArrowheads="1"/>
                </p:cNvPicPr>
                <p:nvPr/>
              </p:nvPicPr>
              <p:blipFill>
                <a:blip r:embed="rId3" cstate="print"/>
                <a:srcRect/>
                <a:stretch>
                  <a:fillRect/>
                </a:stretch>
              </p:blipFill>
              <p:spPr bwMode="auto">
                <a:xfrm>
                  <a:off x="5943600" y="2590800"/>
                  <a:ext cx="1057275" cy="600075"/>
                </a:xfrm>
                <a:prstGeom prst="rect">
                  <a:avLst/>
                </a:prstGeom>
                <a:noFill/>
                <a:ln w="9525">
                  <a:noFill/>
                  <a:miter lim="800000"/>
                  <a:headEnd/>
                  <a:tailEnd/>
                </a:ln>
                <a:effectLst/>
              </p:spPr>
            </p:pic>
            <p:pic>
              <p:nvPicPr>
                <p:cNvPr id="1028" name="Picture 4"/>
                <p:cNvPicPr>
                  <a:picLocks noChangeAspect="1" noChangeArrowheads="1"/>
                </p:cNvPicPr>
                <p:nvPr/>
              </p:nvPicPr>
              <p:blipFill>
                <a:blip r:embed="rId4" cstate="print"/>
                <a:srcRect/>
                <a:stretch>
                  <a:fillRect/>
                </a:stretch>
              </p:blipFill>
              <p:spPr bwMode="auto">
                <a:xfrm>
                  <a:off x="5943600" y="3276600"/>
                  <a:ext cx="1057275" cy="638175"/>
                </a:xfrm>
                <a:prstGeom prst="rect">
                  <a:avLst/>
                </a:prstGeom>
                <a:noFill/>
                <a:ln w="9525">
                  <a:noFill/>
                  <a:miter lim="800000"/>
                  <a:headEnd/>
                  <a:tailEnd/>
                </a:ln>
                <a:effectLst/>
              </p:spPr>
            </p:pic>
            <p:pic>
              <p:nvPicPr>
                <p:cNvPr id="1029" name="Picture 5"/>
                <p:cNvPicPr>
                  <a:picLocks noChangeAspect="1" noChangeArrowheads="1"/>
                </p:cNvPicPr>
                <p:nvPr/>
              </p:nvPicPr>
              <p:blipFill>
                <a:blip r:embed="rId5" cstate="print"/>
                <a:srcRect/>
                <a:stretch>
                  <a:fillRect/>
                </a:stretch>
              </p:blipFill>
              <p:spPr bwMode="auto">
                <a:xfrm>
                  <a:off x="5943600" y="3962400"/>
                  <a:ext cx="1066800" cy="590550"/>
                </a:xfrm>
                <a:prstGeom prst="rect">
                  <a:avLst/>
                </a:prstGeom>
                <a:noFill/>
                <a:ln w="9525">
                  <a:noFill/>
                  <a:miter lim="800000"/>
                  <a:headEnd/>
                  <a:tailEnd/>
                </a:ln>
                <a:effectLst/>
              </p:spPr>
            </p:pic>
            <p:pic>
              <p:nvPicPr>
                <p:cNvPr id="1030" name="Picture 6"/>
                <p:cNvPicPr>
                  <a:picLocks noChangeAspect="1" noChangeArrowheads="1"/>
                </p:cNvPicPr>
                <p:nvPr/>
              </p:nvPicPr>
              <p:blipFill>
                <a:blip r:embed="rId6" cstate="print"/>
                <a:srcRect/>
                <a:stretch>
                  <a:fillRect/>
                </a:stretch>
              </p:blipFill>
              <p:spPr bwMode="auto">
                <a:xfrm>
                  <a:off x="5943600" y="4648200"/>
                  <a:ext cx="1066800" cy="609600"/>
                </a:xfrm>
                <a:prstGeom prst="rect">
                  <a:avLst/>
                </a:prstGeom>
                <a:noFill/>
                <a:ln w="9525">
                  <a:noFill/>
                  <a:miter lim="800000"/>
                  <a:headEnd/>
                  <a:tailEnd/>
                </a:ln>
                <a:effectLst/>
              </p:spPr>
            </p:pic>
            <p:pic>
              <p:nvPicPr>
                <p:cNvPr id="1031" name="Picture 7"/>
                <p:cNvPicPr>
                  <a:picLocks noChangeAspect="1" noChangeArrowheads="1"/>
                </p:cNvPicPr>
                <p:nvPr/>
              </p:nvPicPr>
              <p:blipFill>
                <a:blip r:embed="rId7" cstate="print"/>
                <a:srcRect/>
                <a:stretch>
                  <a:fillRect/>
                </a:stretch>
              </p:blipFill>
              <p:spPr bwMode="auto">
                <a:xfrm>
                  <a:off x="5905500" y="5372100"/>
                  <a:ext cx="1104900" cy="647700"/>
                </a:xfrm>
                <a:prstGeom prst="rect">
                  <a:avLst/>
                </a:prstGeom>
                <a:noFill/>
                <a:ln w="9525">
                  <a:noFill/>
                  <a:miter lim="800000"/>
                  <a:headEnd/>
                  <a:tailEnd/>
                </a:ln>
                <a:effectLst/>
              </p:spPr>
            </p:pic>
          </p:grpSp>
          <p:sp>
            <p:nvSpPr>
              <p:cNvPr id="29" name="TextBox 28"/>
              <p:cNvSpPr txBox="1"/>
              <p:nvPr/>
            </p:nvSpPr>
            <p:spPr>
              <a:xfrm>
                <a:off x="7620000" y="3352800"/>
                <a:ext cx="1524000" cy="369332"/>
              </a:xfrm>
              <a:prstGeom prst="rect">
                <a:avLst/>
              </a:prstGeom>
              <a:noFill/>
            </p:spPr>
            <p:txBody>
              <a:bodyPr wrap="square" rtlCol="0">
                <a:spAutoFit/>
              </a:bodyPr>
              <a:lstStyle/>
              <a:p>
                <a:pPr algn="r"/>
                <a:r>
                  <a:rPr lang="en-US" dirty="0" smtClean="0"/>
                  <a:t>23 images</a:t>
                </a:r>
                <a:endParaRPr lang="en-US" dirty="0"/>
              </a:p>
            </p:txBody>
          </p:sp>
          <p:sp>
            <p:nvSpPr>
              <p:cNvPr id="30" name="TextBox 29"/>
              <p:cNvSpPr txBox="1"/>
              <p:nvPr/>
            </p:nvSpPr>
            <p:spPr>
              <a:xfrm>
                <a:off x="7848600" y="5117068"/>
                <a:ext cx="1295400" cy="369332"/>
              </a:xfrm>
              <a:prstGeom prst="rect">
                <a:avLst/>
              </a:prstGeom>
              <a:noFill/>
            </p:spPr>
            <p:txBody>
              <a:bodyPr wrap="square" rtlCol="0">
                <a:spAutoFit/>
              </a:bodyPr>
              <a:lstStyle/>
              <a:p>
                <a:pPr algn="r"/>
                <a:r>
                  <a:rPr lang="en-US" dirty="0" smtClean="0"/>
                  <a:t>10 images</a:t>
                </a:r>
                <a:endParaRPr lang="en-US" dirty="0"/>
              </a:p>
            </p:txBody>
          </p:sp>
          <p:sp>
            <p:nvSpPr>
              <p:cNvPr id="31" name="Left Brace 30"/>
              <p:cNvSpPr/>
              <p:nvPr/>
            </p:nvSpPr>
            <p:spPr>
              <a:xfrm rot="10800000">
                <a:off x="7772400" y="2590800"/>
                <a:ext cx="228600" cy="1905000"/>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2" name="Left Brace 31"/>
              <p:cNvSpPr/>
              <p:nvPr/>
            </p:nvSpPr>
            <p:spPr>
              <a:xfrm rot="10800000">
                <a:off x="7772400" y="4724400"/>
                <a:ext cx="228600" cy="1219200"/>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24" name="Group 42"/>
            <p:cNvGrpSpPr/>
            <p:nvPr/>
          </p:nvGrpSpPr>
          <p:grpSpPr>
            <a:xfrm>
              <a:off x="4191000" y="3581400"/>
              <a:ext cx="304800" cy="2133600"/>
              <a:chOff x="7086600" y="3581400"/>
              <a:chExt cx="304800" cy="2133600"/>
            </a:xfrm>
          </p:grpSpPr>
          <p:cxnSp>
            <p:nvCxnSpPr>
              <p:cNvPr id="36" name="Straight Connector 35"/>
              <p:cNvCxnSpPr/>
              <p:nvPr/>
            </p:nvCxnSpPr>
            <p:spPr>
              <a:xfrm>
                <a:off x="7086600" y="35814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7086600" y="42672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086600" y="49530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7086600" y="57150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25" name="Group 56"/>
            <p:cNvGrpSpPr/>
            <p:nvPr/>
          </p:nvGrpSpPr>
          <p:grpSpPr>
            <a:xfrm>
              <a:off x="4572000" y="3048000"/>
              <a:ext cx="1338531" cy="933449"/>
              <a:chOff x="4572000" y="2085975"/>
              <a:chExt cx="1447800" cy="1009650"/>
            </a:xfrm>
          </p:grpSpPr>
          <p:sp>
            <p:nvSpPr>
              <p:cNvPr id="58" name="File"/>
              <p:cNvSpPr>
                <a:spLocks noEditPoints="1" noChangeArrowheads="1"/>
              </p:cNvSpPr>
              <p:nvPr/>
            </p:nvSpPr>
            <p:spPr bwMode="auto">
              <a:xfrm>
                <a:off x="4724400" y="22860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59" name="File"/>
              <p:cNvSpPr>
                <a:spLocks noEditPoints="1" noChangeArrowheads="1"/>
              </p:cNvSpPr>
              <p:nvPr/>
            </p:nvSpPr>
            <p:spPr bwMode="auto">
              <a:xfrm>
                <a:off x="4648200" y="22098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60" name="File"/>
              <p:cNvSpPr>
                <a:spLocks noEditPoints="1" noChangeArrowheads="1"/>
              </p:cNvSpPr>
              <p:nvPr/>
            </p:nvSpPr>
            <p:spPr bwMode="auto">
              <a:xfrm>
                <a:off x="4572000" y="2085975"/>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grpSp>
        <p:grpSp>
          <p:nvGrpSpPr>
            <p:cNvPr id="26" name="Group 60"/>
            <p:cNvGrpSpPr/>
            <p:nvPr/>
          </p:nvGrpSpPr>
          <p:grpSpPr>
            <a:xfrm>
              <a:off x="4572000" y="3810000"/>
              <a:ext cx="1338531" cy="933449"/>
              <a:chOff x="4572000" y="2085975"/>
              <a:chExt cx="1447800" cy="1009650"/>
            </a:xfrm>
          </p:grpSpPr>
          <p:sp>
            <p:nvSpPr>
              <p:cNvPr id="62" name="File"/>
              <p:cNvSpPr>
                <a:spLocks noEditPoints="1" noChangeArrowheads="1"/>
              </p:cNvSpPr>
              <p:nvPr/>
            </p:nvSpPr>
            <p:spPr bwMode="auto">
              <a:xfrm>
                <a:off x="4724400" y="22860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63" name="File"/>
              <p:cNvSpPr>
                <a:spLocks noEditPoints="1" noChangeArrowheads="1"/>
              </p:cNvSpPr>
              <p:nvPr/>
            </p:nvSpPr>
            <p:spPr bwMode="auto">
              <a:xfrm>
                <a:off x="4648200" y="22098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64" name="File"/>
              <p:cNvSpPr>
                <a:spLocks noEditPoints="1" noChangeArrowheads="1"/>
              </p:cNvSpPr>
              <p:nvPr/>
            </p:nvSpPr>
            <p:spPr bwMode="auto">
              <a:xfrm>
                <a:off x="4572000" y="2085975"/>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grpSp>
        <p:grpSp>
          <p:nvGrpSpPr>
            <p:cNvPr id="27" name="Group 64"/>
            <p:cNvGrpSpPr/>
            <p:nvPr/>
          </p:nvGrpSpPr>
          <p:grpSpPr>
            <a:xfrm>
              <a:off x="4572000" y="4552951"/>
              <a:ext cx="1338531" cy="933449"/>
              <a:chOff x="4572000" y="2085975"/>
              <a:chExt cx="1447800" cy="1009650"/>
            </a:xfrm>
          </p:grpSpPr>
          <p:sp>
            <p:nvSpPr>
              <p:cNvPr id="66" name="File"/>
              <p:cNvSpPr>
                <a:spLocks noEditPoints="1" noChangeArrowheads="1"/>
              </p:cNvSpPr>
              <p:nvPr/>
            </p:nvSpPr>
            <p:spPr bwMode="auto">
              <a:xfrm>
                <a:off x="4724400" y="22860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67" name="File"/>
              <p:cNvSpPr>
                <a:spLocks noEditPoints="1" noChangeArrowheads="1"/>
              </p:cNvSpPr>
              <p:nvPr/>
            </p:nvSpPr>
            <p:spPr bwMode="auto">
              <a:xfrm>
                <a:off x="4648200" y="22098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68" name="File"/>
              <p:cNvSpPr>
                <a:spLocks noEditPoints="1" noChangeArrowheads="1"/>
              </p:cNvSpPr>
              <p:nvPr/>
            </p:nvSpPr>
            <p:spPr bwMode="auto">
              <a:xfrm>
                <a:off x="4572000" y="2085975"/>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grpSp>
        <p:grpSp>
          <p:nvGrpSpPr>
            <p:cNvPr id="28" name="Group 68"/>
            <p:cNvGrpSpPr/>
            <p:nvPr/>
          </p:nvGrpSpPr>
          <p:grpSpPr>
            <a:xfrm>
              <a:off x="4572000" y="5314951"/>
              <a:ext cx="1338531" cy="933449"/>
              <a:chOff x="4572000" y="2085975"/>
              <a:chExt cx="1447800" cy="1009650"/>
            </a:xfrm>
          </p:grpSpPr>
          <p:sp>
            <p:nvSpPr>
              <p:cNvPr id="70" name="File"/>
              <p:cNvSpPr>
                <a:spLocks noEditPoints="1" noChangeArrowheads="1"/>
              </p:cNvSpPr>
              <p:nvPr/>
            </p:nvSpPr>
            <p:spPr bwMode="auto">
              <a:xfrm>
                <a:off x="4724400" y="22860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71" name="File"/>
              <p:cNvSpPr>
                <a:spLocks noEditPoints="1" noChangeArrowheads="1"/>
              </p:cNvSpPr>
              <p:nvPr/>
            </p:nvSpPr>
            <p:spPr bwMode="auto">
              <a:xfrm>
                <a:off x="4648200" y="22098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72" name="File"/>
              <p:cNvSpPr>
                <a:spLocks noEditPoints="1" noChangeArrowheads="1"/>
              </p:cNvSpPr>
              <p:nvPr/>
            </p:nvSpPr>
            <p:spPr bwMode="auto">
              <a:xfrm>
                <a:off x="4572000" y="2085975"/>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grpSp>
        <p:grpSp>
          <p:nvGrpSpPr>
            <p:cNvPr id="33" name="Group 72"/>
            <p:cNvGrpSpPr/>
            <p:nvPr/>
          </p:nvGrpSpPr>
          <p:grpSpPr>
            <a:xfrm>
              <a:off x="4191000" y="2895600"/>
              <a:ext cx="2133600" cy="2895600"/>
              <a:chOff x="5257800" y="2819400"/>
              <a:chExt cx="2133600" cy="2895600"/>
            </a:xfrm>
          </p:grpSpPr>
          <p:cxnSp>
            <p:nvCxnSpPr>
              <p:cNvPr id="74" name="Straight Connector 73"/>
              <p:cNvCxnSpPr/>
              <p:nvPr/>
            </p:nvCxnSpPr>
            <p:spPr>
              <a:xfrm>
                <a:off x="7086600" y="35814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7086600" y="42672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7086600" y="49530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7086600" y="57150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5257800" y="2819400"/>
                <a:ext cx="21336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grpSp>
      <p:sp>
        <p:nvSpPr>
          <p:cNvPr id="82" name="TextBox 81"/>
          <p:cNvSpPr txBox="1"/>
          <p:nvPr/>
        </p:nvSpPr>
        <p:spPr>
          <a:xfrm>
            <a:off x="7620000" y="6488668"/>
            <a:ext cx="1198277" cy="369332"/>
          </a:xfrm>
          <a:prstGeom prst="rect">
            <a:avLst/>
          </a:prstGeom>
          <a:noFill/>
        </p:spPr>
        <p:txBody>
          <a:bodyPr wrap="none" rtlCol="0">
            <a:spAutoFit/>
          </a:bodyPr>
          <a:lstStyle/>
          <a:p>
            <a:r>
              <a:rPr lang="en-US" dirty="0" smtClean="0"/>
              <a:t>Results.csv</a:t>
            </a:r>
            <a:endParaRPr lang="en-US" dirty="0"/>
          </a:p>
        </p:txBody>
      </p:sp>
      <p:sp>
        <p:nvSpPr>
          <p:cNvPr id="83" name="Rectangle 82"/>
          <p:cNvSpPr/>
          <p:nvPr/>
        </p:nvSpPr>
        <p:spPr>
          <a:xfrm>
            <a:off x="1447800" y="3429000"/>
            <a:ext cx="914400" cy="50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t>TWS .BSH</a:t>
            </a:r>
            <a:endParaRPr lang="en-US" sz="1400" dirty="0"/>
          </a:p>
        </p:txBody>
      </p:sp>
      <p:sp>
        <p:nvSpPr>
          <p:cNvPr id="88" name="Curved Right Arrow 87"/>
          <p:cNvSpPr/>
          <p:nvPr/>
        </p:nvSpPr>
        <p:spPr>
          <a:xfrm>
            <a:off x="2438400" y="609600"/>
            <a:ext cx="304800" cy="76200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9" name="Curved Right Arrow 88"/>
          <p:cNvSpPr/>
          <p:nvPr/>
        </p:nvSpPr>
        <p:spPr>
          <a:xfrm>
            <a:off x="2438400" y="3200400"/>
            <a:ext cx="304800" cy="91440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0" name="Rectangle 89"/>
          <p:cNvSpPr/>
          <p:nvPr/>
        </p:nvSpPr>
        <p:spPr>
          <a:xfrm>
            <a:off x="914400" y="5715000"/>
            <a:ext cx="1447800" cy="50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t>The Count.IJM</a:t>
            </a:r>
            <a:endParaRPr lang="en-US" sz="1400" dirty="0"/>
          </a:p>
        </p:txBody>
      </p:sp>
      <p:sp>
        <p:nvSpPr>
          <p:cNvPr id="91" name="Curved Right Arrow 90"/>
          <p:cNvSpPr/>
          <p:nvPr/>
        </p:nvSpPr>
        <p:spPr>
          <a:xfrm>
            <a:off x="2438400" y="5486400"/>
            <a:ext cx="304800" cy="91440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8" name="Rectangle 97"/>
          <p:cNvSpPr/>
          <p:nvPr/>
        </p:nvSpPr>
        <p:spPr>
          <a:xfrm>
            <a:off x="6324600" y="6502400"/>
            <a:ext cx="762000" cy="355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smtClean="0"/>
              <a:t>Script.R</a:t>
            </a:r>
            <a:endParaRPr lang="en-US"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Group 95"/>
          <p:cNvGrpSpPr/>
          <p:nvPr/>
        </p:nvGrpSpPr>
        <p:grpSpPr>
          <a:xfrm rot="3282619">
            <a:off x="5540033" y="5717950"/>
            <a:ext cx="990600" cy="457200"/>
            <a:chOff x="6781800" y="6477000"/>
            <a:chExt cx="990600" cy="457200"/>
          </a:xfrm>
        </p:grpSpPr>
        <p:sp>
          <p:nvSpPr>
            <p:cNvPr id="54" name="Curved Right Arrow 53"/>
            <p:cNvSpPr/>
            <p:nvPr/>
          </p:nvSpPr>
          <p:spPr>
            <a:xfrm rot="16200000">
              <a:off x="7162800" y="6248400"/>
              <a:ext cx="304800" cy="914400"/>
            </a:xfrm>
            <a:prstGeom prst="curvedRightArrow">
              <a:avLst>
                <a:gd name="adj1" fmla="val 25000"/>
                <a:gd name="adj2" fmla="val 52050"/>
                <a:gd name="adj3" fmla="val 43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5" name="Rectangle 54"/>
            <p:cNvSpPr/>
            <p:nvPr/>
          </p:nvSpPr>
          <p:spPr>
            <a:xfrm>
              <a:off x="6781800" y="6477000"/>
              <a:ext cx="533400"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6" name="TextBox 55"/>
          <p:cNvSpPr txBox="1"/>
          <p:nvPr/>
        </p:nvSpPr>
        <p:spPr>
          <a:xfrm>
            <a:off x="6400800" y="6031468"/>
            <a:ext cx="1198277" cy="369332"/>
          </a:xfrm>
          <a:prstGeom prst="rect">
            <a:avLst/>
          </a:prstGeom>
          <a:noFill/>
        </p:spPr>
        <p:txBody>
          <a:bodyPr wrap="none" rtlCol="0">
            <a:spAutoFit/>
          </a:bodyPr>
          <a:lstStyle/>
          <a:p>
            <a:r>
              <a:rPr lang="en-US" dirty="0" smtClean="0"/>
              <a:t>Results.csv</a:t>
            </a:r>
            <a:endParaRPr lang="en-US" dirty="0"/>
          </a:p>
        </p:txBody>
      </p:sp>
      <p:sp>
        <p:nvSpPr>
          <p:cNvPr id="57" name="Rectangle 56"/>
          <p:cNvSpPr/>
          <p:nvPr/>
        </p:nvSpPr>
        <p:spPr>
          <a:xfrm>
            <a:off x="5105400" y="6045200"/>
            <a:ext cx="762000" cy="355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smtClean="0"/>
              <a:t>Script.R</a:t>
            </a:r>
            <a:endParaRPr lang="en-US" sz="1400" dirty="0"/>
          </a:p>
        </p:txBody>
      </p:sp>
      <p:grpSp>
        <p:nvGrpSpPr>
          <p:cNvPr id="4" name="Group 79"/>
          <p:cNvGrpSpPr/>
          <p:nvPr/>
        </p:nvGrpSpPr>
        <p:grpSpPr>
          <a:xfrm>
            <a:off x="1524000" y="2362200"/>
            <a:ext cx="6477000" cy="3886200"/>
            <a:chOff x="2590800" y="2362200"/>
            <a:chExt cx="6477000" cy="3886200"/>
          </a:xfrm>
        </p:grpSpPr>
        <p:sp>
          <p:nvSpPr>
            <p:cNvPr id="5" name="File"/>
            <p:cNvSpPr>
              <a:spLocks noEditPoints="1" noChangeArrowheads="1"/>
            </p:cNvSpPr>
            <p:nvPr/>
          </p:nvSpPr>
          <p:spPr bwMode="auto">
            <a:xfrm>
              <a:off x="2590800" y="2362200"/>
              <a:ext cx="1413164"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400" dirty="0" smtClean="0"/>
                <a:t>Full Dataset</a:t>
              </a:r>
              <a:endParaRPr lang="en-US" sz="1400" dirty="0"/>
            </a:p>
          </p:txBody>
        </p:sp>
        <p:grpSp>
          <p:nvGrpSpPr>
            <p:cNvPr id="6" name="Group 23"/>
            <p:cNvGrpSpPr/>
            <p:nvPr/>
          </p:nvGrpSpPr>
          <p:grpSpPr>
            <a:xfrm>
              <a:off x="2590800" y="3200399"/>
              <a:ext cx="1447800" cy="2971801"/>
              <a:chOff x="7467600" y="1752600"/>
              <a:chExt cx="1447800" cy="2971801"/>
            </a:xfrm>
          </p:grpSpPr>
          <p:sp>
            <p:nvSpPr>
              <p:cNvPr id="45" name="File"/>
              <p:cNvSpPr>
                <a:spLocks noEditPoints="1" noChangeArrowheads="1"/>
              </p:cNvSpPr>
              <p:nvPr/>
            </p:nvSpPr>
            <p:spPr bwMode="auto">
              <a:xfrm>
                <a:off x="7467600" y="1752600"/>
                <a:ext cx="14478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400" dirty="0" err="1" smtClean="0"/>
                  <a:t>Weka</a:t>
                </a:r>
                <a:r>
                  <a:rPr lang="en-US" sz="1400" dirty="0" smtClean="0"/>
                  <a:t> Output</a:t>
                </a:r>
                <a:endParaRPr lang="en-US" sz="1400" dirty="0"/>
              </a:p>
            </p:txBody>
          </p:sp>
          <p:grpSp>
            <p:nvGrpSpPr>
              <p:cNvPr id="46" name="Group 12"/>
              <p:cNvGrpSpPr/>
              <p:nvPr/>
            </p:nvGrpSpPr>
            <p:grpSpPr>
              <a:xfrm>
                <a:off x="7467600" y="2362200"/>
                <a:ext cx="1447800" cy="2362201"/>
                <a:chOff x="4724400" y="3190874"/>
                <a:chExt cx="1447800" cy="2362201"/>
              </a:xfrm>
            </p:grpSpPr>
            <p:sp>
              <p:nvSpPr>
                <p:cNvPr id="47" name="File"/>
                <p:cNvSpPr>
                  <a:spLocks noEditPoints="1" noChangeArrowheads="1"/>
                </p:cNvSpPr>
                <p:nvPr/>
              </p:nvSpPr>
              <p:spPr bwMode="auto">
                <a:xfrm>
                  <a:off x="4724400" y="3190874"/>
                  <a:ext cx="1447800" cy="90487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600" dirty="0" err="1" smtClean="0"/>
                    <a:t>Weka</a:t>
                  </a:r>
                  <a:r>
                    <a:rPr lang="en-US" sz="1600" dirty="0" smtClean="0"/>
                    <a:t> Output </a:t>
                  </a:r>
                  <a:r>
                    <a:rPr lang="en-US" sz="1600" dirty="0" err="1" smtClean="0"/>
                    <a:t>Thresholded</a:t>
                  </a:r>
                  <a:endParaRPr lang="en-US" sz="1600" dirty="0"/>
                </a:p>
              </p:txBody>
            </p:sp>
            <p:sp>
              <p:nvSpPr>
                <p:cNvPr id="48" name="File"/>
                <p:cNvSpPr>
                  <a:spLocks noEditPoints="1" noChangeArrowheads="1"/>
                </p:cNvSpPr>
                <p:nvPr/>
              </p:nvSpPr>
              <p:spPr bwMode="auto">
                <a:xfrm>
                  <a:off x="4724400" y="3962400"/>
                  <a:ext cx="1447800" cy="90487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600" dirty="0" err="1" smtClean="0"/>
                    <a:t>Weka</a:t>
                  </a:r>
                  <a:r>
                    <a:rPr lang="en-US" sz="1600" dirty="0" smtClean="0"/>
                    <a:t> Output Projected</a:t>
                  </a:r>
                  <a:endParaRPr lang="en-US" sz="1600" dirty="0"/>
                </a:p>
              </p:txBody>
            </p:sp>
            <p:sp>
              <p:nvSpPr>
                <p:cNvPr id="49" name="File"/>
                <p:cNvSpPr>
                  <a:spLocks noEditPoints="1" noChangeArrowheads="1"/>
                </p:cNvSpPr>
                <p:nvPr/>
              </p:nvSpPr>
              <p:spPr bwMode="auto">
                <a:xfrm>
                  <a:off x="4724400" y="4648200"/>
                  <a:ext cx="1447800" cy="90487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600" dirty="0" err="1" smtClean="0"/>
                    <a:t>Weka</a:t>
                  </a:r>
                  <a:r>
                    <a:rPr lang="en-US" sz="1600" dirty="0" smtClean="0"/>
                    <a:t> Output Counted</a:t>
                  </a:r>
                  <a:endParaRPr lang="en-US" sz="1600" dirty="0"/>
                </a:p>
              </p:txBody>
            </p:sp>
          </p:grpSp>
        </p:grpSp>
        <p:grpSp>
          <p:nvGrpSpPr>
            <p:cNvPr id="7" name="Group 78"/>
            <p:cNvGrpSpPr/>
            <p:nvPr/>
          </p:nvGrpSpPr>
          <p:grpSpPr>
            <a:xfrm>
              <a:off x="6400800" y="2590800"/>
              <a:ext cx="2667000" cy="3429000"/>
              <a:chOff x="6515100" y="2590800"/>
              <a:chExt cx="2667000" cy="3429000"/>
            </a:xfrm>
          </p:grpSpPr>
          <p:grpSp>
            <p:nvGrpSpPr>
              <p:cNvPr id="35" name="Group 43"/>
              <p:cNvGrpSpPr/>
              <p:nvPr/>
            </p:nvGrpSpPr>
            <p:grpSpPr>
              <a:xfrm>
                <a:off x="6515100" y="2590800"/>
                <a:ext cx="1104900" cy="3429000"/>
                <a:chOff x="5905500" y="2590800"/>
                <a:chExt cx="1104900" cy="3429000"/>
              </a:xfrm>
            </p:grpSpPr>
            <p:pic>
              <p:nvPicPr>
                <p:cNvPr id="40" name="Picture 3"/>
                <p:cNvPicPr>
                  <a:picLocks noChangeAspect="1" noChangeArrowheads="1"/>
                </p:cNvPicPr>
                <p:nvPr/>
              </p:nvPicPr>
              <p:blipFill>
                <a:blip r:embed="rId3" cstate="print"/>
                <a:srcRect/>
                <a:stretch>
                  <a:fillRect/>
                </a:stretch>
              </p:blipFill>
              <p:spPr bwMode="auto">
                <a:xfrm>
                  <a:off x="5943600" y="2590800"/>
                  <a:ext cx="1057275" cy="600075"/>
                </a:xfrm>
                <a:prstGeom prst="rect">
                  <a:avLst/>
                </a:prstGeom>
                <a:noFill/>
                <a:ln w="9525">
                  <a:noFill/>
                  <a:miter lim="800000"/>
                  <a:headEnd/>
                  <a:tailEnd/>
                </a:ln>
                <a:effectLst/>
              </p:spPr>
            </p:pic>
            <p:pic>
              <p:nvPicPr>
                <p:cNvPr id="41" name="Picture 4"/>
                <p:cNvPicPr>
                  <a:picLocks noChangeAspect="1" noChangeArrowheads="1"/>
                </p:cNvPicPr>
                <p:nvPr/>
              </p:nvPicPr>
              <p:blipFill>
                <a:blip r:embed="rId4" cstate="print"/>
                <a:srcRect/>
                <a:stretch>
                  <a:fillRect/>
                </a:stretch>
              </p:blipFill>
              <p:spPr bwMode="auto">
                <a:xfrm>
                  <a:off x="5943600" y="3276600"/>
                  <a:ext cx="1057275" cy="638175"/>
                </a:xfrm>
                <a:prstGeom prst="rect">
                  <a:avLst/>
                </a:prstGeom>
                <a:noFill/>
                <a:ln w="9525">
                  <a:noFill/>
                  <a:miter lim="800000"/>
                  <a:headEnd/>
                  <a:tailEnd/>
                </a:ln>
                <a:effectLst/>
              </p:spPr>
            </p:pic>
            <p:pic>
              <p:nvPicPr>
                <p:cNvPr id="42" name="Picture 5"/>
                <p:cNvPicPr>
                  <a:picLocks noChangeAspect="1" noChangeArrowheads="1"/>
                </p:cNvPicPr>
                <p:nvPr/>
              </p:nvPicPr>
              <p:blipFill>
                <a:blip r:embed="rId5" cstate="print"/>
                <a:srcRect/>
                <a:stretch>
                  <a:fillRect/>
                </a:stretch>
              </p:blipFill>
              <p:spPr bwMode="auto">
                <a:xfrm>
                  <a:off x="5943600" y="3962400"/>
                  <a:ext cx="1066800" cy="590550"/>
                </a:xfrm>
                <a:prstGeom prst="rect">
                  <a:avLst/>
                </a:prstGeom>
                <a:noFill/>
                <a:ln w="9525">
                  <a:noFill/>
                  <a:miter lim="800000"/>
                  <a:headEnd/>
                  <a:tailEnd/>
                </a:ln>
                <a:effectLst/>
              </p:spPr>
            </p:pic>
            <p:pic>
              <p:nvPicPr>
                <p:cNvPr id="43" name="Picture 6"/>
                <p:cNvPicPr>
                  <a:picLocks noChangeAspect="1" noChangeArrowheads="1"/>
                </p:cNvPicPr>
                <p:nvPr/>
              </p:nvPicPr>
              <p:blipFill>
                <a:blip r:embed="rId6" cstate="print"/>
                <a:srcRect/>
                <a:stretch>
                  <a:fillRect/>
                </a:stretch>
              </p:blipFill>
              <p:spPr bwMode="auto">
                <a:xfrm>
                  <a:off x="5943600" y="4648200"/>
                  <a:ext cx="1066800" cy="609600"/>
                </a:xfrm>
                <a:prstGeom prst="rect">
                  <a:avLst/>
                </a:prstGeom>
                <a:noFill/>
                <a:ln w="9525">
                  <a:noFill/>
                  <a:miter lim="800000"/>
                  <a:headEnd/>
                  <a:tailEnd/>
                </a:ln>
                <a:effectLst/>
              </p:spPr>
            </p:pic>
            <p:pic>
              <p:nvPicPr>
                <p:cNvPr id="44" name="Picture 7"/>
                <p:cNvPicPr>
                  <a:picLocks noChangeAspect="1" noChangeArrowheads="1"/>
                </p:cNvPicPr>
                <p:nvPr/>
              </p:nvPicPr>
              <p:blipFill>
                <a:blip r:embed="rId7" cstate="print"/>
                <a:srcRect/>
                <a:stretch>
                  <a:fillRect/>
                </a:stretch>
              </p:blipFill>
              <p:spPr bwMode="auto">
                <a:xfrm>
                  <a:off x="5905500" y="5372100"/>
                  <a:ext cx="1104900" cy="647700"/>
                </a:xfrm>
                <a:prstGeom prst="rect">
                  <a:avLst/>
                </a:prstGeom>
                <a:noFill/>
                <a:ln w="9525">
                  <a:noFill/>
                  <a:miter lim="800000"/>
                  <a:headEnd/>
                  <a:tailEnd/>
                </a:ln>
                <a:effectLst/>
              </p:spPr>
            </p:pic>
          </p:grpSp>
          <p:sp>
            <p:nvSpPr>
              <p:cNvPr id="36" name="TextBox 35"/>
              <p:cNvSpPr txBox="1"/>
              <p:nvPr/>
            </p:nvSpPr>
            <p:spPr>
              <a:xfrm>
                <a:off x="7658100" y="3352800"/>
                <a:ext cx="1524000" cy="369332"/>
              </a:xfrm>
              <a:prstGeom prst="rect">
                <a:avLst/>
              </a:prstGeom>
              <a:noFill/>
            </p:spPr>
            <p:txBody>
              <a:bodyPr wrap="square" rtlCol="0">
                <a:spAutoFit/>
              </a:bodyPr>
              <a:lstStyle/>
              <a:p>
                <a:pPr algn="r"/>
                <a:r>
                  <a:rPr lang="en-US" dirty="0" smtClean="0"/>
                  <a:t>111 images</a:t>
                </a:r>
                <a:endParaRPr lang="en-US" dirty="0"/>
              </a:p>
            </p:txBody>
          </p:sp>
          <p:sp>
            <p:nvSpPr>
              <p:cNvPr id="37" name="TextBox 36"/>
              <p:cNvSpPr txBox="1"/>
              <p:nvPr/>
            </p:nvSpPr>
            <p:spPr>
              <a:xfrm>
                <a:off x="7848600" y="5117068"/>
                <a:ext cx="1295400" cy="369332"/>
              </a:xfrm>
              <a:prstGeom prst="rect">
                <a:avLst/>
              </a:prstGeom>
              <a:noFill/>
            </p:spPr>
            <p:txBody>
              <a:bodyPr wrap="square" rtlCol="0">
                <a:spAutoFit/>
              </a:bodyPr>
              <a:lstStyle/>
              <a:p>
                <a:pPr algn="r"/>
                <a:r>
                  <a:rPr lang="en-US" dirty="0" smtClean="0"/>
                  <a:t>52 images</a:t>
                </a:r>
                <a:endParaRPr lang="en-US" dirty="0"/>
              </a:p>
            </p:txBody>
          </p:sp>
          <p:sp>
            <p:nvSpPr>
              <p:cNvPr id="38" name="Left Brace 37"/>
              <p:cNvSpPr/>
              <p:nvPr/>
            </p:nvSpPr>
            <p:spPr>
              <a:xfrm rot="10800000">
                <a:off x="7772400" y="2590800"/>
                <a:ext cx="228600" cy="1905000"/>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9" name="Left Brace 38"/>
              <p:cNvSpPr/>
              <p:nvPr/>
            </p:nvSpPr>
            <p:spPr>
              <a:xfrm rot="10800000">
                <a:off x="7772400" y="4724400"/>
                <a:ext cx="228600" cy="1219200"/>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8" name="Group 42"/>
            <p:cNvGrpSpPr/>
            <p:nvPr/>
          </p:nvGrpSpPr>
          <p:grpSpPr>
            <a:xfrm>
              <a:off x="4191000" y="3581400"/>
              <a:ext cx="304800" cy="2133600"/>
              <a:chOff x="7086600" y="3581400"/>
              <a:chExt cx="304800" cy="2133600"/>
            </a:xfrm>
          </p:grpSpPr>
          <p:cxnSp>
            <p:nvCxnSpPr>
              <p:cNvPr id="31" name="Straight Connector 30"/>
              <p:cNvCxnSpPr/>
              <p:nvPr/>
            </p:nvCxnSpPr>
            <p:spPr>
              <a:xfrm>
                <a:off x="7086600" y="35814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7086600" y="42672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7086600" y="49530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7086600" y="57150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9" name="Group 56"/>
            <p:cNvGrpSpPr/>
            <p:nvPr/>
          </p:nvGrpSpPr>
          <p:grpSpPr>
            <a:xfrm>
              <a:off x="4572000" y="3048000"/>
              <a:ext cx="1338531" cy="933449"/>
              <a:chOff x="4572000" y="2085975"/>
              <a:chExt cx="1447800" cy="1009650"/>
            </a:xfrm>
          </p:grpSpPr>
          <p:sp>
            <p:nvSpPr>
              <p:cNvPr id="28" name="File"/>
              <p:cNvSpPr>
                <a:spLocks noEditPoints="1" noChangeArrowheads="1"/>
              </p:cNvSpPr>
              <p:nvPr/>
            </p:nvSpPr>
            <p:spPr bwMode="auto">
              <a:xfrm>
                <a:off x="4724400" y="22860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29" name="File"/>
              <p:cNvSpPr>
                <a:spLocks noEditPoints="1" noChangeArrowheads="1"/>
              </p:cNvSpPr>
              <p:nvPr/>
            </p:nvSpPr>
            <p:spPr bwMode="auto">
              <a:xfrm>
                <a:off x="4648200" y="22098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30" name="File"/>
              <p:cNvSpPr>
                <a:spLocks noEditPoints="1" noChangeArrowheads="1"/>
              </p:cNvSpPr>
              <p:nvPr/>
            </p:nvSpPr>
            <p:spPr bwMode="auto">
              <a:xfrm>
                <a:off x="4572000" y="2085975"/>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Classifier folder</a:t>
                </a:r>
                <a:endParaRPr lang="en-US" sz="1200" dirty="0"/>
              </a:p>
            </p:txBody>
          </p:sp>
        </p:grpSp>
        <p:grpSp>
          <p:nvGrpSpPr>
            <p:cNvPr id="10" name="Group 60"/>
            <p:cNvGrpSpPr/>
            <p:nvPr/>
          </p:nvGrpSpPr>
          <p:grpSpPr>
            <a:xfrm>
              <a:off x="4572000" y="3810000"/>
              <a:ext cx="1338531" cy="933449"/>
              <a:chOff x="4572000" y="2085975"/>
              <a:chExt cx="1447800" cy="1009650"/>
            </a:xfrm>
          </p:grpSpPr>
          <p:sp>
            <p:nvSpPr>
              <p:cNvPr id="25" name="File"/>
              <p:cNvSpPr>
                <a:spLocks noEditPoints="1" noChangeArrowheads="1"/>
              </p:cNvSpPr>
              <p:nvPr/>
            </p:nvSpPr>
            <p:spPr bwMode="auto">
              <a:xfrm>
                <a:off x="4724400" y="22860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26" name="File"/>
              <p:cNvSpPr>
                <a:spLocks noEditPoints="1" noChangeArrowheads="1"/>
              </p:cNvSpPr>
              <p:nvPr/>
            </p:nvSpPr>
            <p:spPr bwMode="auto">
              <a:xfrm>
                <a:off x="4648200" y="22098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27" name="File"/>
              <p:cNvSpPr>
                <a:spLocks noEditPoints="1" noChangeArrowheads="1"/>
              </p:cNvSpPr>
              <p:nvPr/>
            </p:nvSpPr>
            <p:spPr bwMode="auto">
              <a:xfrm>
                <a:off x="4572000" y="2085975"/>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Classifier folder</a:t>
                </a:r>
                <a:endParaRPr lang="en-US" sz="1200" dirty="0"/>
              </a:p>
            </p:txBody>
          </p:sp>
        </p:grpSp>
        <p:grpSp>
          <p:nvGrpSpPr>
            <p:cNvPr id="11" name="Group 64"/>
            <p:cNvGrpSpPr/>
            <p:nvPr/>
          </p:nvGrpSpPr>
          <p:grpSpPr>
            <a:xfrm>
              <a:off x="4572000" y="4552951"/>
              <a:ext cx="1338531" cy="933449"/>
              <a:chOff x="4572000" y="2085975"/>
              <a:chExt cx="1447800" cy="1009650"/>
            </a:xfrm>
          </p:grpSpPr>
          <p:sp>
            <p:nvSpPr>
              <p:cNvPr id="22" name="File"/>
              <p:cNvSpPr>
                <a:spLocks noEditPoints="1" noChangeArrowheads="1"/>
              </p:cNvSpPr>
              <p:nvPr/>
            </p:nvSpPr>
            <p:spPr bwMode="auto">
              <a:xfrm>
                <a:off x="4724400" y="22860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23" name="File"/>
              <p:cNvSpPr>
                <a:spLocks noEditPoints="1" noChangeArrowheads="1"/>
              </p:cNvSpPr>
              <p:nvPr/>
            </p:nvSpPr>
            <p:spPr bwMode="auto">
              <a:xfrm>
                <a:off x="4648200" y="22098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24" name="File"/>
              <p:cNvSpPr>
                <a:spLocks noEditPoints="1" noChangeArrowheads="1"/>
              </p:cNvSpPr>
              <p:nvPr/>
            </p:nvSpPr>
            <p:spPr bwMode="auto">
              <a:xfrm>
                <a:off x="4572000" y="2085975"/>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Classifier folder</a:t>
                </a:r>
                <a:endParaRPr lang="en-US" sz="1200" dirty="0"/>
              </a:p>
            </p:txBody>
          </p:sp>
        </p:grpSp>
        <p:grpSp>
          <p:nvGrpSpPr>
            <p:cNvPr id="12" name="Group 68"/>
            <p:cNvGrpSpPr/>
            <p:nvPr/>
          </p:nvGrpSpPr>
          <p:grpSpPr>
            <a:xfrm>
              <a:off x="4572000" y="5314951"/>
              <a:ext cx="1338531" cy="933449"/>
              <a:chOff x="4572000" y="2085975"/>
              <a:chExt cx="1447800" cy="1009650"/>
            </a:xfrm>
          </p:grpSpPr>
          <p:sp>
            <p:nvSpPr>
              <p:cNvPr id="19" name="File"/>
              <p:cNvSpPr>
                <a:spLocks noEditPoints="1" noChangeArrowheads="1"/>
              </p:cNvSpPr>
              <p:nvPr/>
            </p:nvSpPr>
            <p:spPr bwMode="auto">
              <a:xfrm>
                <a:off x="4724400" y="22860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20" name="File"/>
              <p:cNvSpPr>
                <a:spLocks noEditPoints="1" noChangeArrowheads="1"/>
              </p:cNvSpPr>
              <p:nvPr/>
            </p:nvSpPr>
            <p:spPr bwMode="auto">
              <a:xfrm>
                <a:off x="4648200" y="22098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21" name="File"/>
              <p:cNvSpPr>
                <a:spLocks noEditPoints="1" noChangeArrowheads="1"/>
              </p:cNvSpPr>
              <p:nvPr/>
            </p:nvSpPr>
            <p:spPr bwMode="auto">
              <a:xfrm>
                <a:off x="4572000" y="2085975"/>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Classifier folders</a:t>
                </a:r>
                <a:endParaRPr lang="en-US" sz="1200" dirty="0"/>
              </a:p>
            </p:txBody>
          </p:sp>
        </p:grpSp>
        <p:grpSp>
          <p:nvGrpSpPr>
            <p:cNvPr id="13" name="Group 72"/>
            <p:cNvGrpSpPr/>
            <p:nvPr/>
          </p:nvGrpSpPr>
          <p:grpSpPr>
            <a:xfrm>
              <a:off x="4191000" y="2895600"/>
              <a:ext cx="2133600" cy="2895600"/>
              <a:chOff x="5257800" y="2819400"/>
              <a:chExt cx="2133600" cy="2895600"/>
            </a:xfrm>
          </p:grpSpPr>
          <p:cxnSp>
            <p:nvCxnSpPr>
              <p:cNvPr id="14" name="Straight Connector 13"/>
              <p:cNvCxnSpPr/>
              <p:nvPr/>
            </p:nvCxnSpPr>
            <p:spPr>
              <a:xfrm>
                <a:off x="7086600" y="35814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7086600" y="42672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7086600" y="49530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7086600" y="57150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5257800" y="2819400"/>
                <a:ext cx="21336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grpSp>
      <p:sp>
        <p:nvSpPr>
          <p:cNvPr id="50" name="File"/>
          <p:cNvSpPr>
            <a:spLocks noEditPoints="1" noChangeArrowheads="1"/>
          </p:cNvSpPr>
          <p:nvPr/>
        </p:nvSpPr>
        <p:spPr bwMode="auto">
          <a:xfrm>
            <a:off x="0" y="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400" dirty="0" smtClean="0"/>
              <a:t>ORIGIN</a:t>
            </a:r>
            <a:endParaRPr lang="en-US" sz="1400" dirty="0"/>
          </a:p>
        </p:txBody>
      </p:sp>
      <p:sp>
        <p:nvSpPr>
          <p:cNvPr id="51" name="Rectangle 50"/>
          <p:cNvSpPr/>
          <p:nvPr/>
        </p:nvSpPr>
        <p:spPr>
          <a:xfrm>
            <a:off x="304800" y="3048000"/>
            <a:ext cx="762000" cy="50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t>TWS</a:t>
            </a:r>
            <a:endParaRPr lang="en-US" sz="1400" dirty="0"/>
          </a:p>
        </p:txBody>
      </p:sp>
      <p:sp>
        <p:nvSpPr>
          <p:cNvPr id="52" name="Curved Right Arrow 51"/>
          <p:cNvSpPr/>
          <p:nvPr/>
        </p:nvSpPr>
        <p:spPr>
          <a:xfrm>
            <a:off x="1143000" y="2895600"/>
            <a:ext cx="304800" cy="76200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6" name="Group 95"/>
          <p:cNvGrpSpPr/>
          <p:nvPr/>
        </p:nvGrpSpPr>
        <p:grpSpPr>
          <a:xfrm rot="3282619">
            <a:off x="6759233" y="6175150"/>
            <a:ext cx="990600" cy="457200"/>
            <a:chOff x="6781800" y="6477000"/>
            <a:chExt cx="990600" cy="457200"/>
          </a:xfrm>
        </p:grpSpPr>
        <p:sp>
          <p:nvSpPr>
            <p:cNvPr id="94" name="Curved Right Arrow 93"/>
            <p:cNvSpPr/>
            <p:nvPr/>
          </p:nvSpPr>
          <p:spPr>
            <a:xfrm rot="16200000">
              <a:off x="7162800" y="6248400"/>
              <a:ext cx="304800" cy="914400"/>
            </a:xfrm>
            <a:prstGeom prst="curvedRightArrow">
              <a:avLst>
                <a:gd name="adj1" fmla="val 25000"/>
                <a:gd name="adj2" fmla="val 52050"/>
                <a:gd name="adj3" fmla="val 43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95" name="Rectangle 94"/>
            <p:cNvSpPr/>
            <p:nvPr/>
          </p:nvSpPr>
          <p:spPr>
            <a:xfrm>
              <a:off x="6781800" y="6477000"/>
              <a:ext cx="533400"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26" name="File"/>
          <p:cNvSpPr>
            <a:spLocks noEditPoints="1" noChangeArrowheads="1"/>
          </p:cNvSpPr>
          <p:nvPr/>
        </p:nvSpPr>
        <p:spPr bwMode="auto">
          <a:xfrm>
            <a:off x="0" y="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400" dirty="0" smtClean="0"/>
              <a:t>Full Data</a:t>
            </a:r>
            <a:endParaRPr lang="en-US" sz="1400" dirty="0"/>
          </a:p>
        </p:txBody>
      </p:sp>
      <p:sp>
        <p:nvSpPr>
          <p:cNvPr id="6" name="File"/>
          <p:cNvSpPr>
            <a:spLocks noEditPoints="1" noChangeArrowheads="1"/>
          </p:cNvSpPr>
          <p:nvPr/>
        </p:nvSpPr>
        <p:spPr bwMode="auto">
          <a:xfrm>
            <a:off x="2743200" y="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400" dirty="0" smtClean="0"/>
              <a:t>Training Data</a:t>
            </a:r>
            <a:endParaRPr lang="en-US" sz="1400" dirty="0"/>
          </a:p>
        </p:txBody>
      </p:sp>
      <p:sp>
        <p:nvSpPr>
          <p:cNvPr id="14" name="Rectangle 13"/>
          <p:cNvSpPr/>
          <p:nvPr/>
        </p:nvSpPr>
        <p:spPr>
          <a:xfrm>
            <a:off x="1600200" y="762000"/>
            <a:ext cx="762000" cy="50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t>TWS</a:t>
            </a:r>
            <a:endParaRPr lang="en-US" sz="1400" dirty="0"/>
          </a:p>
        </p:txBody>
      </p:sp>
      <p:grpSp>
        <p:nvGrpSpPr>
          <p:cNvPr id="17" name="Group 16"/>
          <p:cNvGrpSpPr/>
          <p:nvPr/>
        </p:nvGrpSpPr>
        <p:grpSpPr>
          <a:xfrm>
            <a:off x="4343400" y="228600"/>
            <a:ext cx="1828800" cy="600075"/>
            <a:chOff x="228600" y="2828925"/>
            <a:chExt cx="1828800" cy="600075"/>
          </a:xfrm>
        </p:grpSpPr>
        <p:pic>
          <p:nvPicPr>
            <p:cNvPr id="1027" name="Picture 3"/>
            <p:cNvPicPr>
              <a:picLocks noChangeAspect="1" noChangeArrowheads="1"/>
            </p:cNvPicPr>
            <p:nvPr/>
          </p:nvPicPr>
          <p:blipFill>
            <a:blip r:embed="rId3" cstate="print"/>
            <a:srcRect/>
            <a:stretch>
              <a:fillRect/>
            </a:stretch>
          </p:blipFill>
          <p:spPr bwMode="auto">
            <a:xfrm>
              <a:off x="228600" y="2828925"/>
              <a:ext cx="1057275" cy="600075"/>
            </a:xfrm>
            <a:prstGeom prst="rect">
              <a:avLst/>
            </a:prstGeom>
            <a:noFill/>
            <a:ln w="9525">
              <a:noFill/>
              <a:miter lim="800000"/>
              <a:headEnd/>
              <a:tailEnd/>
            </a:ln>
            <a:effectLst/>
          </p:spPr>
        </p:pic>
        <p:sp>
          <p:nvSpPr>
            <p:cNvPr id="16" name="TextBox 15"/>
            <p:cNvSpPr txBox="1"/>
            <p:nvPr/>
          </p:nvSpPr>
          <p:spPr>
            <a:xfrm>
              <a:off x="1371600" y="2895600"/>
              <a:ext cx="685800" cy="381000"/>
            </a:xfrm>
            <a:prstGeom prst="rect">
              <a:avLst/>
            </a:prstGeom>
            <a:noFill/>
          </p:spPr>
          <p:txBody>
            <a:bodyPr wrap="square" rtlCol="0">
              <a:spAutoFit/>
            </a:bodyPr>
            <a:lstStyle/>
            <a:p>
              <a:r>
                <a:rPr lang="en-US" dirty="0" smtClean="0"/>
                <a:t>X 10</a:t>
              </a:r>
              <a:endParaRPr lang="en-US" dirty="0"/>
            </a:p>
          </p:txBody>
        </p:sp>
      </p:grpSp>
      <p:grpSp>
        <p:nvGrpSpPr>
          <p:cNvPr id="42" name="Group 41"/>
          <p:cNvGrpSpPr/>
          <p:nvPr/>
        </p:nvGrpSpPr>
        <p:grpSpPr>
          <a:xfrm>
            <a:off x="2743200" y="1916668"/>
            <a:ext cx="2895600" cy="809625"/>
            <a:chOff x="3581400" y="1752600"/>
            <a:chExt cx="2895600" cy="809625"/>
          </a:xfrm>
        </p:grpSpPr>
        <p:sp>
          <p:nvSpPr>
            <p:cNvPr id="8" name="File"/>
            <p:cNvSpPr>
              <a:spLocks noEditPoints="1" noChangeArrowheads="1"/>
            </p:cNvSpPr>
            <p:nvPr/>
          </p:nvSpPr>
          <p:spPr bwMode="auto">
            <a:xfrm>
              <a:off x="3581400" y="17526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400" dirty="0" smtClean="0"/>
                <a:t>Validation Hand Counts</a:t>
              </a:r>
              <a:endParaRPr lang="en-US" sz="1400" dirty="0"/>
            </a:p>
          </p:txBody>
        </p:sp>
        <p:sp>
          <p:nvSpPr>
            <p:cNvPr id="21" name="TextBox 20"/>
            <p:cNvSpPr txBox="1"/>
            <p:nvPr/>
          </p:nvSpPr>
          <p:spPr>
            <a:xfrm>
              <a:off x="5029200" y="2057400"/>
              <a:ext cx="1447800" cy="369332"/>
            </a:xfrm>
            <a:prstGeom prst="rect">
              <a:avLst/>
            </a:prstGeom>
            <a:noFill/>
          </p:spPr>
          <p:txBody>
            <a:bodyPr wrap="square" rtlCol="0">
              <a:spAutoFit/>
            </a:bodyPr>
            <a:lstStyle/>
            <a:p>
              <a:r>
                <a:rPr lang="en-US" dirty="0" smtClean="0"/>
                <a:t>.</a:t>
              </a:r>
              <a:r>
                <a:rPr lang="en-US" dirty="0" err="1" smtClean="0"/>
                <a:t>roi</a:t>
              </a:r>
              <a:r>
                <a:rPr lang="en-US" dirty="0" smtClean="0"/>
                <a:t> files x 10</a:t>
              </a:r>
              <a:endParaRPr lang="en-US" dirty="0"/>
            </a:p>
          </p:txBody>
        </p:sp>
      </p:grpSp>
      <p:grpSp>
        <p:nvGrpSpPr>
          <p:cNvPr id="40" name="Group 39"/>
          <p:cNvGrpSpPr/>
          <p:nvPr/>
        </p:nvGrpSpPr>
        <p:grpSpPr>
          <a:xfrm>
            <a:off x="2743200" y="1002268"/>
            <a:ext cx="3124200" cy="809625"/>
            <a:chOff x="5029200" y="1752600"/>
            <a:chExt cx="3124200" cy="809625"/>
          </a:xfrm>
        </p:grpSpPr>
        <p:sp>
          <p:nvSpPr>
            <p:cNvPr id="5" name="File"/>
            <p:cNvSpPr>
              <a:spLocks noEditPoints="1" noChangeArrowheads="1"/>
            </p:cNvSpPr>
            <p:nvPr/>
          </p:nvSpPr>
          <p:spPr bwMode="auto">
            <a:xfrm>
              <a:off x="5029200" y="17526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400" dirty="0" smtClean="0"/>
                <a:t>Classifiers</a:t>
              </a:r>
              <a:endParaRPr lang="en-US" sz="1400" dirty="0"/>
            </a:p>
          </p:txBody>
        </p:sp>
        <p:sp>
          <p:nvSpPr>
            <p:cNvPr id="22" name="TextBox 21"/>
            <p:cNvSpPr txBox="1"/>
            <p:nvPr/>
          </p:nvSpPr>
          <p:spPr>
            <a:xfrm>
              <a:off x="6400800" y="2057400"/>
              <a:ext cx="1752600" cy="369332"/>
            </a:xfrm>
            <a:prstGeom prst="rect">
              <a:avLst/>
            </a:prstGeom>
            <a:noFill/>
          </p:spPr>
          <p:txBody>
            <a:bodyPr wrap="square" rtlCol="0">
              <a:spAutoFit/>
            </a:bodyPr>
            <a:lstStyle/>
            <a:p>
              <a:r>
                <a:rPr lang="en-US" dirty="0" smtClean="0"/>
                <a:t>.model files x 25</a:t>
              </a:r>
              <a:endParaRPr lang="en-US" dirty="0"/>
            </a:p>
          </p:txBody>
        </p:sp>
      </p:grpSp>
      <p:grpSp>
        <p:nvGrpSpPr>
          <p:cNvPr id="80" name="Group 79"/>
          <p:cNvGrpSpPr/>
          <p:nvPr/>
        </p:nvGrpSpPr>
        <p:grpSpPr>
          <a:xfrm>
            <a:off x="2743200" y="2831068"/>
            <a:ext cx="6438900" cy="3886200"/>
            <a:chOff x="2590800" y="2362200"/>
            <a:chExt cx="6438900" cy="3886200"/>
          </a:xfrm>
        </p:grpSpPr>
        <p:sp>
          <p:nvSpPr>
            <p:cNvPr id="7" name="File"/>
            <p:cNvSpPr>
              <a:spLocks noEditPoints="1" noChangeArrowheads="1"/>
            </p:cNvSpPr>
            <p:nvPr/>
          </p:nvSpPr>
          <p:spPr bwMode="auto">
            <a:xfrm>
              <a:off x="2590800" y="2362200"/>
              <a:ext cx="1413164"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400" dirty="0" smtClean="0"/>
                <a:t>Validation Data</a:t>
              </a:r>
              <a:endParaRPr lang="en-US" sz="1400" dirty="0"/>
            </a:p>
          </p:txBody>
        </p:sp>
        <p:grpSp>
          <p:nvGrpSpPr>
            <p:cNvPr id="24" name="Group 23"/>
            <p:cNvGrpSpPr/>
            <p:nvPr/>
          </p:nvGrpSpPr>
          <p:grpSpPr>
            <a:xfrm>
              <a:off x="2590800" y="3200399"/>
              <a:ext cx="1447800" cy="2971801"/>
              <a:chOff x="7467600" y="1752600"/>
              <a:chExt cx="1447800" cy="2971801"/>
            </a:xfrm>
          </p:grpSpPr>
          <p:sp>
            <p:nvSpPr>
              <p:cNvPr id="9" name="File"/>
              <p:cNvSpPr>
                <a:spLocks noEditPoints="1" noChangeArrowheads="1"/>
              </p:cNvSpPr>
              <p:nvPr/>
            </p:nvSpPr>
            <p:spPr bwMode="auto">
              <a:xfrm>
                <a:off x="7467600" y="1752600"/>
                <a:ext cx="14478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600" dirty="0" err="1" smtClean="0"/>
                  <a:t>Weka</a:t>
                </a:r>
                <a:r>
                  <a:rPr lang="en-US" sz="1600" dirty="0" smtClean="0"/>
                  <a:t> Output</a:t>
                </a:r>
                <a:endParaRPr lang="en-US" sz="1600" dirty="0"/>
              </a:p>
            </p:txBody>
          </p:sp>
          <p:grpSp>
            <p:nvGrpSpPr>
              <p:cNvPr id="13" name="Group 12"/>
              <p:cNvGrpSpPr/>
              <p:nvPr/>
            </p:nvGrpSpPr>
            <p:grpSpPr>
              <a:xfrm>
                <a:off x="7467600" y="2362200"/>
                <a:ext cx="1447800" cy="2362201"/>
                <a:chOff x="4724400" y="3190874"/>
                <a:chExt cx="1447800" cy="2362201"/>
              </a:xfrm>
            </p:grpSpPr>
            <p:sp>
              <p:nvSpPr>
                <p:cNvPr id="10" name="File"/>
                <p:cNvSpPr>
                  <a:spLocks noEditPoints="1" noChangeArrowheads="1"/>
                </p:cNvSpPr>
                <p:nvPr/>
              </p:nvSpPr>
              <p:spPr bwMode="auto">
                <a:xfrm>
                  <a:off x="4724400" y="3190874"/>
                  <a:ext cx="1447800" cy="90487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600" dirty="0" err="1" smtClean="0"/>
                    <a:t>Weka</a:t>
                  </a:r>
                  <a:r>
                    <a:rPr lang="en-US" sz="1600" dirty="0" smtClean="0"/>
                    <a:t> Output </a:t>
                  </a:r>
                  <a:r>
                    <a:rPr lang="en-US" sz="1600" dirty="0" err="1" smtClean="0"/>
                    <a:t>Thresholded</a:t>
                  </a:r>
                  <a:endParaRPr lang="en-US" sz="1600" dirty="0"/>
                </a:p>
              </p:txBody>
            </p:sp>
            <p:sp>
              <p:nvSpPr>
                <p:cNvPr id="11" name="File"/>
                <p:cNvSpPr>
                  <a:spLocks noEditPoints="1" noChangeArrowheads="1"/>
                </p:cNvSpPr>
                <p:nvPr/>
              </p:nvSpPr>
              <p:spPr bwMode="auto">
                <a:xfrm>
                  <a:off x="4724400" y="3962400"/>
                  <a:ext cx="1447800" cy="90487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600" dirty="0" err="1" smtClean="0"/>
                    <a:t>Weka</a:t>
                  </a:r>
                  <a:r>
                    <a:rPr lang="en-US" sz="1600" dirty="0" smtClean="0"/>
                    <a:t> Output Projected</a:t>
                  </a:r>
                  <a:endParaRPr lang="en-US" sz="1600" dirty="0"/>
                </a:p>
              </p:txBody>
            </p:sp>
            <p:sp>
              <p:nvSpPr>
                <p:cNvPr id="12" name="File"/>
                <p:cNvSpPr>
                  <a:spLocks noEditPoints="1" noChangeArrowheads="1"/>
                </p:cNvSpPr>
                <p:nvPr/>
              </p:nvSpPr>
              <p:spPr bwMode="auto">
                <a:xfrm>
                  <a:off x="4724400" y="4648200"/>
                  <a:ext cx="1447800" cy="90487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600" dirty="0" err="1" smtClean="0"/>
                    <a:t>Weka</a:t>
                  </a:r>
                  <a:r>
                    <a:rPr lang="en-US" sz="1600" dirty="0" smtClean="0"/>
                    <a:t> Output Counted</a:t>
                  </a:r>
                  <a:endParaRPr lang="en-US" sz="1600" dirty="0"/>
                </a:p>
              </p:txBody>
            </p:sp>
          </p:grpSp>
        </p:grpSp>
        <p:grpSp>
          <p:nvGrpSpPr>
            <p:cNvPr id="79" name="Group 78"/>
            <p:cNvGrpSpPr/>
            <p:nvPr/>
          </p:nvGrpSpPr>
          <p:grpSpPr>
            <a:xfrm>
              <a:off x="6400800" y="2590800"/>
              <a:ext cx="2628900" cy="3429000"/>
              <a:chOff x="6515100" y="2590800"/>
              <a:chExt cx="2628900" cy="3429000"/>
            </a:xfrm>
          </p:grpSpPr>
          <p:grpSp>
            <p:nvGrpSpPr>
              <p:cNvPr id="44" name="Group 43"/>
              <p:cNvGrpSpPr/>
              <p:nvPr/>
            </p:nvGrpSpPr>
            <p:grpSpPr>
              <a:xfrm>
                <a:off x="6515100" y="2590800"/>
                <a:ext cx="1104900" cy="3429000"/>
                <a:chOff x="5905500" y="2590800"/>
                <a:chExt cx="1104900" cy="3429000"/>
              </a:xfrm>
            </p:grpSpPr>
            <p:pic>
              <p:nvPicPr>
                <p:cNvPr id="19" name="Picture 3"/>
                <p:cNvPicPr>
                  <a:picLocks noChangeAspect="1" noChangeArrowheads="1"/>
                </p:cNvPicPr>
                <p:nvPr/>
              </p:nvPicPr>
              <p:blipFill>
                <a:blip r:embed="rId3" cstate="print"/>
                <a:srcRect/>
                <a:stretch>
                  <a:fillRect/>
                </a:stretch>
              </p:blipFill>
              <p:spPr bwMode="auto">
                <a:xfrm>
                  <a:off x="5943600" y="2590800"/>
                  <a:ext cx="1057275" cy="600075"/>
                </a:xfrm>
                <a:prstGeom prst="rect">
                  <a:avLst/>
                </a:prstGeom>
                <a:noFill/>
                <a:ln w="9525">
                  <a:noFill/>
                  <a:miter lim="800000"/>
                  <a:headEnd/>
                  <a:tailEnd/>
                </a:ln>
                <a:effectLst/>
              </p:spPr>
            </p:pic>
            <p:pic>
              <p:nvPicPr>
                <p:cNvPr id="1028" name="Picture 4"/>
                <p:cNvPicPr>
                  <a:picLocks noChangeAspect="1" noChangeArrowheads="1"/>
                </p:cNvPicPr>
                <p:nvPr/>
              </p:nvPicPr>
              <p:blipFill>
                <a:blip r:embed="rId4" cstate="print"/>
                <a:srcRect/>
                <a:stretch>
                  <a:fillRect/>
                </a:stretch>
              </p:blipFill>
              <p:spPr bwMode="auto">
                <a:xfrm>
                  <a:off x="5943600" y="3276600"/>
                  <a:ext cx="1057275" cy="638175"/>
                </a:xfrm>
                <a:prstGeom prst="rect">
                  <a:avLst/>
                </a:prstGeom>
                <a:noFill/>
                <a:ln w="9525">
                  <a:noFill/>
                  <a:miter lim="800000"/>
                  <a:headEnd/>
                  <a:tailEnd/>
                </a:ln>
                <a:effectLst/>
              </p:spPr>
            </p:pic>
            <p:pic>
              <p:nvPicPr>
                <p:cNvPr id="1029" name="Picture 5"/>
                <p:cNvPicPr>
                  <a:picLocks noChangeAspect="1" noChangeArrowheads="1"/>
                </p:cNvPicPr>
                <p:nvPr/>
              </p:nvPicPr>
              <p:blipFill>
                <a:blip r:embed="rId5" cstate="print"/>
                <a:srcRect/>
                <a:stretch>
                  <a:fillRect/>
                </a:stretch>
              </p:blipFill>
              <p:spPr bwMode="auto">
                <a:xfrm>
                  <a:off x="5943600" y="3962400"/>
                  <a:ext cx="1066800" cy="590550"/>
                </a:xfrm>
                <a:prstGeom prst="rect">
                  <a:avLst/>
                </a:prstGeom>
                <a:noFill/>
                <a:ln w="9525">
                  <a:noFill/>
                  <a:miter lim="800000"/>
                  <a:headEnd/>
                  <a:tailEnd/>
                </a:ln>
                <a:effectLst/>
              </p:spPr>
            </p:pic>
            <p:pic>
              <p:nvPicPr>
                <p:cNvPr id="1030" name="Picture 6"/>
                <p:cNvPicPr>
                  <a:picLocks noChangeAspect="1" noChangeArrowheads="1"/>
                </p:cNvPicPr>
                <p:nvPr/>
              </p:nvPicPr>
              <p:blipFill>
                <a:blip r:embed="rId6" cstate="print"/>
                <a:srcRect/>
                <a:stretch>
                  <a:fillRect/>
                </a:stretch>
              </p:blipFill>
              <p:spPr bwMode="auto">
                <a:xfrm>
                  <a:off x="5943600" y="4648200"/>
                  <a:ext cx="1066800" cy="609600"/>
                </a:xfrm>
                <a:prstGeom prst="rect">
                  <a:avLst/>
                </a:prstGeom>
                <a:noFill/>
                <a:ln w="9525">
                  <a:noFill/>
                  <a:miter lim="800000"/>
                  <a:headEnd/>
                  <a:tailEnd/>
                </a:ln>
                <a:effectLst/>
              </p:spPr>
            </p:pic>
            <p:pic>
              <p:nvPicPr>
                <p:cNvPr id="1031" name="Picture 7"/>
                <p:cNvPicPr>
                  <a:picLocks noChangeAspect="1" noChangeArrowheads="1"/>
                </p:cNvPicPr>
                <p:nvPr/>
              </p:nvPicPr>
              <p:blipFill>
                <a:blip r:embed="rId7" cstate="print"/>
                <a:srcRect/>
                <a:stretch>
                  <a:fillRect/>
                </a:stretch>
              </p:blipFill>
              <p:spPr bwMode="auto">
                <a:xfrm>
                  <a:off x="5905500" y="5372100"/>
                  <a:ext cx="1104900" cy="647700"/>
                </a:xfrm>
                <a:prstGeom prst="rect">
                  <a:avLst/>
                </a:prstGeom>
                <a:noFill/>
                <a:ln w="9525">
                  <a:noFill/>
                  <a:miter lim="800000"/>
                  <a:headEnd/>
                  <a:tailEnd/>
                </a:ln>
                <a:effectLst/>
              </p:spPr>
            </p:pic>
          </p:grpSp>
          <p:sp>
            <p:nvSpPr>
              <p:cNvPr id="29" name="TextBox 28"/>
              <p:cNvSpPr txBox="1"/>
              <p:nvPr/>
            </p:nvSpPr>
            <p:spPr>
              <a:xfrm>
                <a:off x="7620000" y="3352800"/>
                <a:ext cx="1524000" cy="369332"/>
              </a:xfrm>
              <a:prstGeom prst="rect">
                <a:avLst/>
              </a:prstGeom>
              <a:noFill/>
            </p:spPr>
            <p:txBody>
              <a:bodyPr wrap="square" rtlCol="0">
                <a:spAutoFit/>
              </a:bodyPr>
              <a:lstStyle/>
              <a:p>
                <a:pPr algn="r"/>
                <a:r>
                  <a:rPr lang="en-US" dirty="0" smtClean="0"/>
                  <a:t>23 images</a:t>
                </a:r>
                <a:endParaRPr lang="en-US" dirty="0"/>
              </a:p>
            </p:txBody>
          </p:sp>
          <p:sp>
            <p:nvSpPr>
              <p:cNvPr id="30" name="TextBox 29"/>
              <p:cNvSpPr txBox="1"/>
              <p:nvPr/>
            </p:nvSpPr>
            <p:spPr>
              <a:xfrm>
                <a:off x="7848600" y="5117068"/>
                <a:ext cx="1295400" cy="369332"/>
              </a:xfrm>
              <a:prstGeom prst="rect">
                <a:avLst/>
              </a:prstGeom>
              <a:noFill/>
            </p:spPr>
            <p:txBody>
              <a:bodyPr wrap="square" rtlCol="0">
                <a:spAutoFit/>
              </a:bodyPr>
              <a:lstStyle/>
              <a:p>
                <a:pPr algn="r"/>
                <a:r>
                  <a:rPr lang="en-US" dirty="0" smtClean="0"/>
                  <a:t>10 images</a:t>
                </a:r>
                <a:endParaRPr lang="en-US" dirty="0"/>
              </a:p>
            </p:txBody>
          </p:sp>
          <p:sp>
            <p:nvSpPr>
              <p:cNvPr id="31" name="Left Brace 30"/>
              <p:cNvSpPr/>
              <p:nvPr/>
            </p:nvSpPr>
            <p:spPr>
              <a:xfrm rot="10800000">
                <a:off x="7772400" y="2590800"/>
                <a:ext cx="228600" cy="1905000"/>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2" name="Left Brace 31"/>
              <p:cNvSpPr/>
              <p:nvPr/>
            </p:nvSpPr>
            <p:spPr>
              <a:xfrm rot="10800000">
                <a:off x="7772400" y="4724400"/>
                <a:ext cx="228600" cy="1219200"/>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43" name="Group 42"/>
            <p:cNvGrpSpPr/>
            <p:nvPr/>
          </p:nvGrpSpPr>
          <p:grpSpPr>
            <a:xfrm>
              <a:off x="4191000" y="3581400"/>
              <a:ext cx="304800" cy="2133600"/>
              <a:chOff x="7086600" y="3581400"/>
              <a:chExt cx="304800" cy="2133600"/>
            </a:xfrm>
          </p:grpSpPr>
          <p:cxnSp>
            <p:nvCxnSpPr>
              <p:cNvPr id="36" name="Straight Connector 35"/>
              <p:cNvCxnSpPr/>
              <p:nvPr/>
            </p:nvCxnSpPr>
            <p:spPr>
              <a:xfrm>
                <a:off x="7086600" y="35814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7086600" y="42672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086600" y="49530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7086600" y="57150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57" name="Group 56"/>
            <p:cNvGrpSpPr/>
            <p:nvPr/>
          </p:nvGrpSpPr>
          <p:grpSpPr>
            <a:xfrm>
              <a:off x="4572000" y="3048000"/>
              <a:ext cx="1338531" cy="933449"/>
              <a:chOff x="4572000" y="2085975"/>
              <a:chExt cx="1447800" cy="1009650"/>
            </a:xfrm>
          </p:grpSpPr>
          <p:sp>
            <p:nvSpPr>
              <p:cNvPr id="58" name="File"/>
              <p:cNvSpPr>
                <a:spLocks noEditPoints="1" noChangeArrowheads="1"/>
              </p:cNvSpPr>
              <p:nvPr/>
            </p:nvSpPr>
            <p:spPr bwMode="auto">
              <a:xfrm>
                <a:off x="4724400" y="22860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59" name="File"/>
              <p:cNvSpPr>
                <a:spLocks noEditPoints="1" noChangeArrowheads="1"/>
              </p:cNvSpPr>
              <p:nvPr/>
            </p:nvSpPr>
            <p:spPr bwMode="auto">
              <a:xfrm>
                <a:off x="4648200" y="22098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60" name="File"/>
              <p:cNvSpPr>
                <a:spLocks noEditPoints="1" noChangeArrowheads="1"/>
              </p:cNvSpPr>
              <p:nvPr/>
            </p:nvSpPr>
            <p:spPr bwMode="auto">
              <a:xfrm>
                <a:off x="4572000" y="2085975"/>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grpSp>
        <p:grpSp>
          <p:nvGrpSpPr>
            <p:cNvPr id="61" name="Group 60"/>
            <p:cNvGrpSpPr/>
            <p:nvPr/>
          </p:nvGrpSpPr>
          <p:grpSpPr>
            <a:xfrm>
              <a:off x="4572000" y="3810000"/>
              <a:ext cx="1338531" cy="933449"/>
              <a:chOff x="4572000" y="2085975"/>
              <a:chExt cx="1447800" cy="1009650"/>
            </a:xfrm>
          </p:grpSpPr>
          <p:sp>
            <p:nvSpPr>
              <p:cNvPr id="62" name="File"/>
              <p:cNvSpPr>
                <a:spLocks noEditPoints="1" noChangeArrowheads="1"/>
              </p:cNvSpPr>
              <p:nvPr/>
            </p:nvSpPr>
            <p:spPr bwMode="auto">
              <a:xfrm>
                <a:off x="4724400" y="22860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63" name="File"/>
              <p:cNvSpPr>
                <a:spLocks noEditPoints="1" noChangeArrowheads="1"/>
              </p:cNvSpPr>
              <p:nvPr/>
            </p:nvSpPr>
            <p:spPr bwMode="auto">
              <a:xfrm>
                <a:off x="4648200" y="22098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64" name="File"/>
              <p:cNvSpPr>
                <a:spLocks noEditPoints="1" noChangeArrowheads="1"/>
              </p:cNvSpPr>
              <p:nvPr/>
            </p:nvSpPr>
            <p:spPr bwMode="auto">
              <a:xfrm>
                <a:off x="4572000" y="2085975"/>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grpSp>
        <p:grpSp>
          <p:nvGrpSpPr>
            <p:cNvPr id="65" name="Group 64"/>
            <p:cNvGrpSpPr/>
            <p:nvPr/>
          </p:nvGrpSpPr>
          <p:grpSpPr>
            <a:xfrm>
              <a:off x="4572000" y="4552951"/>
              <a:ext cx="1338531" cy="933449"/>
              <a:chOff x="4572000" y="2085975"/>
              <a:chExt cx="1447800" cy="1009650"/>
            </a:xfrm>
          </p:grpSpPr>
          <p:sp>
            <p:nvSpPr>
              <p:cNvPr id="66" name="File"/>
              <p:cNvSpPr>
                <a:spLocks noEditPoints="1" noChangeArrowheads="1"/>
              </p:cNvSpPr>
              <p:nvPr/>
            </p:nvSpPr>
            <p:spPr bwMode="auto">
              <a:xfrm>
                <a:off x="4724400" y="22860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67" name="File"/>
              <p:cNvSpPr>
                <a:spLocks noEditPoints="1" noChangeArrowheads="1"/>
              </p:cNvSpPr>
              <p:nvPr/>
            </p:nvSpPr>
            <p:spPr bwMode="auto">
              <a:xfrm>
                <a:off x="4648200" y="22098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68" name="File"/>
              <p:cNvSpPr>
                <a:spLocks noEditPoints="1" noChangeArrowheads="1"/>
              </p:cNvSpPr>
              <p:nvPr/>
            </p:nvSpPr>
            <p:spPr bwMode="auto">
              <a:xfrm>
                <a:off x="4572000" y="2085975"/>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grpSp>
        <p:grpSp>
          <p:nvGrpSpPr>
            <p:cNvPr id="69" name="Group 68"/>
            <p:cNvGrpSpPr/>
            <p:nvPr/>
          </p:nvGrpSpPr>
          <p:grpSpPr>
            <a:xfrm>
              <a:off x="4572000" y="5314951"/>
              <a:ext cx="1338531" cy="933449"/>
              <a:chOff x="4572000" y="2085975"/>
              <a:chExt cx="1447800" cy="1009650"/>
            </a:xfrm>
          </p:grpSpPr>
          <p:sp>
            <p:nvSpPr>
              <p:cNvPr id="70" name="File"/>
              <p:cNvSpPr>
                <a:spLocks noEditPoints="1" noChangeArrowheads="1"/>
              </p:cNvSpPr>
              <p:nvPr/>
            </p:nvSpPr>
            <p:spPr bwMode="auto">
              <a:xfrm>
                <a:off x="4724400" y="22860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71" name="File"/>
              <p:cNvSpPr>
                <a:spLocks noEditPoints="1" noChangeArrowheads="1"/>
              </p:cNvSpPr>
              <p:nvPr/>
            </p:nvSpPr>
            <p:spPr bwMode="auto">
              <a:xfrm>
                <a:off x="4648200" y="2209800"/>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sp>
            <p:nvSpPr>
              <p:cNvPr id="72" name="File"/>
              <p:cNvSpPr>
                <a:spLocks noEditPoints="1" noChangeArrowheads="1"/>
              </p:cNvSpPr>
              <p:nvPr/>
            </p:nvSpPr>
            <p:spPr bwMode="auto">
              <a:xfrm>
                <a:off x="4572000" y="2085975"/>
                <a:ext cx="12954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p:spPr>
            <p:txBody>
              <a:bodyPr vert="horz" wrap="square" lIns="91440" tIns="45720" rIns="91440" bIns="45720" numCol="1" anchor="t" anchorCtr="0" compatLnSpc="1">
                <a:prstTxWarp prst="textNoShape">
                  <a:avLst/>
                </a:prstTxWarp>
              </a:bodyPr>
              <a:lstStyle/>
              <a:p>
                <a:r>
                  <a:rPr lang="en-US" sz="1200" dirty="0" smtClean="0"/>
                  <a:t>25 x Classifier folders</a:t>
                </a:r>
                <a:endParaRPr lang="en-US" sz="1200" dirty="0"/>
              </a:p>
            </p:txBody>
          </p:sp>
        </p:grpSp>
        <p:grpSp>
          <p:nvGrpSpPr>
            <p:cNvPr id="73" name="Group 72"/>
            <p:cNvGrpSpPr/>
            <p:nvPr/>
          </p:nvGrpSpPr>
          <p:grpSpPr>
            <a:xfrm>
              <a:off x="4191000" y="2895600"/>
              <a:ext cx="2133600" cy="2895600"/>
              <a:chOff x="5257800" y="2819400"/>
              <a:chExt cx="2133600" cy="2895600"/>
            </a:xfrm>
          </p:grpSpPr>
          <p:cxnSp>
            <p:nvCxnSpPr>
              <p:cNvPr id="74" name="Straight Connector 73"/>
              <p:cNvCxnSpPr/>
              <p:nvPr/>
            </p:nvCxnSpPr>
            <p:spPr>
              <a:xfrm>
                <a:off x="7086600" y="35814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7086600" y="42672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7086600" y="49530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7086600" y="5715000"/>
                <a:ext cx="3048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5257800" y="2819400"/>
                <a:ext cx="21336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grpSp>
      <p:sp>
        <p:nvSpPr>
          <p:cNvPr id="82" name="TextBox 81"/>
          <p:cNvSpPr txBox="1"/>
          <p:nvPr/>
        </p:nvSpPr>
        <p:spPr>
          <a:xfrm>
            <a:off x="7620000" y="6488668"/>
            <a:ext cx="1198277" cy="369332"/>
          </a:xfrm>
          <a:prstGeom prst="rect">
            <a:avLst/>
          </a:prstGeom>
          <a:noFill/>
        </p:spPr>
        <p:txBody>
          <a:bodyPr wrap="none" rtlCol="0">
            <a:spAutoFit/>
          </a:bodyPr>
          <a:lstStyle/>
          <a:p>
            <a:r>
              <a:rPr lang="en-US" dirty="0" smtClean="0"/>
              <a:t>Results.csv</a:t>
            </a:r>
            <a:endParaRPr lang="en-US" dirty="0"/>
          </a:p>
        </p:txBody>
      </p:sp>
      <p:sp>
        <p:nvSpPr>
          <p:cNvPr id="83" name="Rectangle 82"/>
          <p:cNvSpPr/>
          <p:nvPr/>
        </p:nvSpPr>
        <p:spPr>
          <a:xfrm>
            <a:off x="1447800" y="3429000"/>
            <a:ext cx="914400" cy="50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t>TWS .BSH</a:t>
            </a:r>
            <a:endParaRPr lang="en-US" sz="1400" dirty="0"/>
          </a:p>
        </p:txBody>
      </p:sp>
      <p:sp>
        <p:nvSpPr>
          <p:cNvPr id="88" name="Curved Right Arrow 87"/>
          <p:cNvSpPr/>
          <p:nvPr/>
        </p:nvSpPr>
        <p:spPr>
          <a:xfrm>
            <a:off x="2438400" y="609600"/>
            <a:ext cx="304800" cy="76200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9" name="Curved Right Arrow 88"/>
          <p:cNvSpPr/>
          <p:nvPr/>
        </p:nvSpPr>
        <p:spPr>
          <a:xfrm>
            <a:off x="2438400" y="3200400"/>
            <a:ext cx="304800" cy="91440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0" name="Rectangle 89"/>
          <p:cNvSpPr/>
          <p:nvPr/>
        </p:nvSpPr>
        <p:spPr>
          <a:xfrm>
            <a:off x="914400" y="5715000"/>
            <a:ext cx="1447800" cy="50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t>The Count.IJM</a:t>
            </a:r>
            <a:endParaRPr lang="en-US" sz="1400" dirty="0"/>
          </a:p>
        </p:txBody>
      </p:sp>
      <p:sp>
        <p:nvSpPr>
          <p:cNvPr id="91" name="Curved Right Arrow 90"/>
          <p:cNvSpPr/>
          <p:nvPr/>
        </p:nvSpPr>
        <p:spPr>
          <a:xfrm>
            <a:off x="2438400" y="5486400"/>
            <a:ext cx="304800" cy="91440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8" name="Rectangle 97"/>
          <p:cNvSpPr/>
          <p:nvPr/>
        </p:nvSpPr>
        <p:spPr>
          <a:xfrm>
            <a:off x="6324600" y="6502400"/>
            <a:ext cx="762000" cy="355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smtClean="0"/>
              <a:t>Script.R</a:t>
            </a:r>
            <a:endParaRPr lang="en-US" sz="1400" dirty="0"/>
          </a:p>
        </p:txBody>
      </p:sp>
      <p:sp>
        <p:nvSpPr>
          <p:cNvPr id="99" name="File"/>
          <p:cNvSpPr>
            <a:spLocks noEditPoints="1" noChangeArrowheads="1"/>
          </p:cNvSpPr>
          <p:nvPr/>
        </p:nvSpPr>
        <p:spPr bwMode="auto">
          <a:xfrm>
            <a:off x="0" y="1219200"/>
            <a:ext cx="1905000" cy="80962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400" dirty="0" smtClean="0"/>
              <a:t>Full Data Output</a:t>
            </a:r>
            <a:endParaRPr lang="en-US" sz="1400" dirty="0"/>
          </a:p>
        </p:txBody>
      </p:sp>
      <p:sp>
        <p:nvSpPr>
          <p:cNvPr id="100" name="Curved Right Arrow 99"/>
          <p:cNvSpPr/>
          <p:nvPr/>
        </p:nvSpPr>
        <p:spPr>
          <a:xfrm flipH="1">
            <a:off x="1219200" y="609600"/>
            <a:ext cx="304800" cy="76200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2" name="File"/>
          <p:cNvSpPr>
            <a:spLocks noEditPoints="1" noChangeArrowheads="1"/>
          </p:cNvSpPr>
          <p:nvPr/>
        </p:nvSpPr>
        <p:spPr bwMode="auto">
          <a:xfrm>
            <a:off x="0" y="1828800"/>
            <a:ext cx="1905000" cy="90487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600" dirty="0" smtClean="0"/>
              <a:t>Full Data Output </a:t>
            </a:r>
            <a:r>
              <a:rPr lang="en-US" sz="1600" dirty="0" err="1" smtClean="0"/>
              <a:t>Thresholded</a:t>
            </a:r>
            <a:endParaRPr lang="en-US" sz="1600" dirty="0"/>
          </a:p>
        </p:txBody>
      </p:sp>
      <p:sp>
        <p:nvSpPr>
          <p:cNvPr id="103" name="File"/>
          <p:cNvSpPr>
            <a:spLocks noEditPoints="1" noChangeArrowheads="1"/>
          </p:cNvSpPr>
          <p:nvPr/>
        </p:nvSpPr>
        <p:spPr bwMode="auto">
          <a:xfrm>
            <a:off x="0" y="2590800"/>
            <a:ext cx="1981200" cy="90487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600" dirty="0" smtClean="0"/>
              <a:t>Full Data Output Projected</a:t>
            </a:r>
            <a:endParaRPr lang="en-US" sz="1600" dirty="0"/>
          </a:p>
        </p:txBody>
      </p:sp>
      <p:sp>
        <p:nvSpPr>
          <p:cNvPr id="104" name="File"/>
          <p:cNvSpPr>
            <a:spLocks noEditPoints="1" noChangeArrowheads="1"/>
          </p:cNvSpPr>
          <p:nvPr/>
        </p:nvSpPr>
        <p:spPr bwMode="auto">
          <a:xfrm>
            <a:off x="0" y="3895726"/>
            <a:ext cx="1447800" cy="904875"/>
          </a:xfrm>
          <a:custGeom>
            <a:avLst/>
            <a:gdLst>
              <a:gd name="T0" fmla="*/ 10981 w 21600"/>
              <a:gd name="T1" fmla="*/ 3240 h 21600"/>
              <a:gd name="T2" fmla="*/ 0 w 21600"/>
              <a:gd name="T3" fmla="*/ 10800 h 21600"/>
              <a:gd name="T4" fmla="*/ 10800 w 21600"/>
              <a:gd name="T5" fmla="*/ 21600 h 21600"/>
              <a:gd name="T6" fmla="*/ 21600 w 21600"/>
              <a:gd name="T7" fmla="*/ 10800 h 21600"/>
              <a:gd name="T8" fmla="*/ 0 w 21600"/>
              <a:gd name="T9" fmla="*/ 21600 h 21600"/>
              <a:gd name="T10" fmla="*/ 21600 w 21600"/>
              <a:gd name="T11" fmla="*/ 21600 h 21600"/>
              <a:gd name="T12" fmla="*/ 1086 w 21600"/>
              <a:gd name="T13" fmla="*/ 4628 h 21600"/>
              <a:gd name="T14" fmla="*/ 20635 w 21600"/>
              <a:gd name="T15" fmla="*/ 20289 h 21600"/>
            </a:gdLst>
            <a:ahLst/>
            <a:cxnLst>
              <a:cxn ang="0">
                <a:pos x="T0" y="T1"/>
              </a:cxn>
              <a:cxn ang="0">
                <a:pos x="T2" y="T3"/>
              </a:cxn>
              <a:cxn ang="0">
                <a:pos x="T4" y="T5"/>
              </a:cxn>
              <a:cxn ang="0">
                <a:pos x="T6" y="T7"/>
              </a:cxn>
              <a:cxn ang="0">
                <a:pos x="T8" y="T9"/>
              </a:cxn>
              <a:cxn ang="0">
                <a:pos x="T10" y="T11"/>
              </a:cxn>
            </a:cxnLst>
            <a:rect l="T12" t="T13" r="T14" b="T15"/>
            <a:pathLst>
              <a:path w="21600" h="21600">
                <a:moveTo>
                  <a:pt x="19790" y="3240"/>
                </a:moveTo>
                <a:cubicBezTo>
                  <a:pt x="10981" y="3240"/>
                  <a:pt x="9171" y="3240"/>
                  <a:pt x="9050" y="3086"/>
                </a:cubicBezTo>
                <a:cubicBezTo>
                  <a:pt x="9050" y="2931"/>
                  <a:pt x="8930" y="2777"/>
                  <a:pt x="8930" y="2469"/>
                </a:cubicBezTo>
                <a:cubicBezTo>
                  <a:pt x="8930" y="2160"/>
                  <a:pt x="8809" y="1851"/>
                  <a:pt x="8688" y="1389"/>
                </a:cubicBezTo>
                <a:cubicBezTo>
                  <a:pt x="8568" y="1080"/>
                  <a:pt x="8326" y="771"/>
                  <a:pt x="8085" y="463"/>
                </a:cubicBezTo>
                <a:cubicBezTo>
                  <a:pt x="7723" y="154"/>
                  <a:pt x="7361" y="0"/>
                  <a:pt x="7361" y="0"/>
                </a:cubicBezTo>
                <a:cubicBezTo>
                  <a:pt x="7361" y="0"/>
                  <a:pt x="2293" y="0"/>
                  <a:pt x="2051" y="154"/>
                </a:cubicBezTo>
                <a:cubicBezTo>
                  <a:pt x="1689" y="309"/>
                  <a:pt x="1448" y="463"/>
                  <a:pt x="1327" y="771"/>
                </a:cubicBezTo>
                <a:cubicBezTo>
                  <a:pt x="1207" y="1080"/>
                  <a:pt x="1086" y="1389"/>
                  <a:pt x="965" y="1697"/>
                </a:cubicBezTo>
                <a:cubicBezTo>
                  <a:pt x="845" y="2160"/>
                  <a:pt x="724" y="2314"/>
                  <a:pt x="724" y="2469"/>
                </a:cubicBezTo>
                <a:cubicBezTo>
                  <a:pt x="603" y="2623"/>
                  <a:pt x="603" y="2777"/>
                  <a:pt x="483" y="2931"/>
                </a:cubicBezTo>
                <a:cubicBezTo>
                  <a:pt x="483" y="3086"/>
                  <a:pt x="362" y="3240"/>
                  <a:pt x="241" y="3240"/>
                </a:cubicBezTo>
                <a:lnTo>
                  <a:pt x="0" y="3394"/>
                </a:lnTo>
                <a:lnTo>
                  <a:pt x="0" y="3703"/>
                </a:lnTo>
                <a:lnTo>
                  <a:pt x="0" y="10800"/>
                </a:lnTo>
                <a:lnTo>
                  <a:pt x="0" y="21600"/>
                </a:lnTo>
                <a:lnTo>
                  <a:pt x="10981" y="21600"/>
                </a:lnTo>
                <a:lnTo>
                  <a:pt x="21600" y="21600"/>
                </a:lnTo>
                <a:lnTo>
                  <a:pt x="21600" y="10800"/>
                </a:lnTo>
                <a:lnTo>
                  <a:pt x="21600" y="5246"/>
                </a:lnTo>
                <a:lnTo>
                  <a:pt x="21600" y="4783"/>
                </a:lnTo>
                <a:cubicBezTo>
                  <a:pt x="21479" y="4320"/>
                  <a:pt x="21359" y="4011"/>
                  <a:pt x="21117" y="3703"/>
                </a:cubicBezTo>
                <a:cubicBezTo>
                  <a:pt x="20876" y="3549"/>
                  <a:pt x="20514" y="3394"/>
                  <a:pt x="20152" y="3240"/>
                </a:cubicBezTo>
                <a:close/>
              </a:path>
            </a:pathLst>
          </a:custGeom>
          <a:solidFill>
            <a:srgbClr val="FFFFCC"/>
          </a:solidFill>
          <a:ln w="9525">
            <a:solidFill>
              <a:srgbClr val="000000"/>
            </a:solidFill>
            <a:miter lim="800000"/>
            <a:headEnd/>
            <a:tailEnd/>
          </a:ln>
          <a:effectLst>
            <a:outerShdw dist="107763" dir="2700000" algn="ctr" rotWithShape="0">
              <a:srgbClr val="808080"/>
            </a:outerShdw>
          </a:effectLst>
        </p:spPr>
        <p:txBody>
          <a:bodyPr vert="horz" wrap="square" lIns="91440" tIns="45720" rIns="91440" bIns="45720" numCol="1" anchor="t" anchorCtr="0" compatLnSpc="1">
            <a:prstTxWarp prst="textNoShape">
              <a:avLst/>
            </a:prstTxWarp>
          </a:bodyPr>
          <a:lstStyle/>
          <a:p>
            <a:r>
              <a:rPr lang="en-US" sz="1600" dirty="0" smtClean="0"/>
              <a:t>Full Data Output Counted</a:t>
            </a:r>
            <a:endParaRPr lang="en-US" sz="1600" dirty="0"/>
          </a:p>
        </p:txBody>
      </p:sp>
      <p:sp>
        <p:nvSpPr>
          <p:cNvPr id="105" name="Rectangle 104"/>
          <p:cNvSpPr/>
          <p:nvPr/>
        </p:nvSpPr>
        <p:spPr>
          <a:xfrm>
            <a:off x="2514600" y="4419600"/>
            <a:ext cx="5562600" cy="1295400"/>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8_10_2021</a:t>
            </a:r>
            <a:endParaRPr lang="en-US" dirty="0"/>
          </a:p>
        </p:txBody>
      </p:sp>
      <p:sp>
        <p:nvSpPr>
          <p:cNvPr id="3" name="Content Placeholder 2"/>
          <p:cNvSpPr>
            <a:spLocks noGrp="1"/>
          </p:cNvSpPr>
          <p:nvPr>
            <p:ph idx="1"/>
          </p:nvPr>
        </p:nvSpPr>
        <p:spPr/>
        <p:txBody>
          <a:bodyPr/>
          <a:lstStyle/>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2"/>
          <p:cNvPicPr>
            <a:picLocks noChangeAspect="1" noChangeArrowheads="1"/>
          </p:cNvPicPr>
          <p:nvPr/>
        </p:nvPicPr>
        <p:blipFill>
          <a:blip r:embed="rId3" cstate="print"/>
          <a:srcRect/>
          <a:stretch>
            <a:fillRect/>
          </a:stretch>
        </p:blipFill>
        <p:spPr bwMode="auto">
          <a:xfrm>
            <a:off x="1220787" y="567311"/>
            <a:ext cx="6704014" cy="5728140"/>
          </a:xfrm>
          <a:prstGeom prst="rect">
            <a:avLst/>
          </a:prstGeom>
          <a:noFill/>
          <a:ln w="9525">
            <a:noFill/>
            <a:miter lim="800000"/>
            <a:headEnd/>
            <a:tailEnd/>
          </a:ln>
          <a:effec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1857</TotalTime>
  <Words>869</Words>
  <Application>Microsoft Office PowerPoint</Application>
  <PresentationFormat>On-screen Show (4:3)</PresentationFormat>
  <Paragraphs>169</Paragraphs>
  <Slides>17</Slides>
  <Notes>14</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Graphs for Weka paper</vt:lpstr>
      <vt:lpstr>Slide 2</vt:lpstr>
      <vt:lpstr>Slide 3</vt:lpstr>
      <vt:lpstr>Slide 4</vt:lpstr>
      <vt:lpstr>Slide 5</vt:lpstr>
      <vt:lpstr>Slide 6</vt:lpstr>
      <vt:lpstr>Slide 7</vt:lpstr>
      <vt:lpstr>Data 8_10_2021</vt:lpstr>
      <vt:lpstr>Slide 9</vt:lpstr>
      <vt:lpstr>Slide 10</vt:lpstr>
      <vt:lpstr>Slide 11</vt:lpstr>
      <vt:lpstr>Slide 12</vt:lpstr>
      <vt:lpstr>Slide 13</vt:lpstr>
      <vt:lpstr>Slide 14</vt:lpstr>
      <vt:lpstr>Slide 15</vt:lpstr>
      <vt:lpstr>Slide 16</vt:lpstr>
      <vt:lpstr>Slide 17</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Graphs for Weka paper</dc:title>
  <dc:creator>Theo</dc:creator>
  <cp:lastModifiedBy>Theo</cp:lastModifiedBy>
  <cp:revision>13</cp:revision>
  <dcterms:created xsi:type="dcterms:W3CDTF">2021-07-22T16:30:14Z</dcterms:created>
  <dcterms:modified xsi:type="dcterms:W3CDTF">2021-08-12T17:00:28Z</dcterms:modified>
</cp:coreProperties>
</file>

<file path=docProps/thumbnail.jpeg>
</file>